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13" r:id="rId2"/>
    <p:sldId id="338" r:id="rId3"/>
    <p:sldId id="339" r:id="rId4"/>
    <p:sldId id="340" r:id="rId5"/>
    <p:sldId id="337" r:id="rId6"/>
    <p:sldId id="333" r:id="rId7"/>
    <p:sldId id="335" r:id="rId8"/>
    <p:sldId id="341" r:id="rId9"/>
    <p:sldId id="390" r:id="rId10"/>
    <p:sldId id="363" r:id="rId11"/>
    <p:sldId id="365" r:id="rId12"/>
    <p:sldId id="377" r:id="rId13"/>
    <p:sldId id="391" r:id="rId14"/>
    <p:sldId id="383" r:id="rId15"/>
    <p:sldId id="385" r:id="rId16"/>
    <p:sldId id="380" r:id="rId17"/>
    <p:sldId id="336" r:id="rId18"/>
    <p:sldId id="39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DADCDE"/>
    <a:srgbClr val="E6F0C8"/>
    <a:srgbClr val="83B81A"/>
    <a:srgbClr val="00844D"/>
    <a:srgbClr val="707173"/>
    <a:srgbClr val="000000"/>
    <a:srgbClr val="E0EBD5"/>
    <a:srgbClr val="DADCDC"/>
    <a:srgbClr val="C1D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648" autoAdjust="0"/>
    <p:restoredTop sz="99822" autoAdjust="0"/>
  </p:normalViewPr>
  <p:slideViewPr>
    <p:cSldViewPr>
      <p:cViewPr>
        <p:scale>
          <a:sx n="140" d="100"/>
          <a:sy n="140" d="100"/>
        </p:scale>
        <p:origin x="510" y="534"/>
      </p:cViewPr>
      <p:guideLst>
        <p:guide orient="horz" pos="2160"/>
        <p:guide pos="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2808" y="-9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EE068-A915-43CD-99EC-2ED096CA3D09}" type="datetimeFigureOut">
              <a:rPr lang="de-DE" smtClean="0"/>
              <a:t>24.05.2020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7BDB1-5804-4DB0-A8C0-AC9653EC350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82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908650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5" name="Picture 15" descr="Farbflaechen_Titelmaster_oClaim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84730"/>
            <a:ext cx="12192000" cy="3522699"/>
          </a:xfrm>
          <a:prstGeom prst="rect">
            <a:avLst/>
          </a:prstGeom>
          <a:noFill/>
        </p:spPr>
      </p:pic>
      <p:sp>
        <p:nvSpPr>
          <p:cNvPr id="9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FE16B02-8DAE-45A5-8396-4EE6CCA0ABF2}"/>
              </a:ext>
            </a:extLst>
          </p:cNvPr>
          <p:cNvSpPr txBox="1"/>
          <p:nvPr userDrawn="1"/>
        </p:nvSpPr>
        <p:spPr>
          <a:xfrm>
            <a:off x="5388846" y="5140470"/>
            <a:ext cx="4609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Prof. Dr. Jürgen Anders, Hochschule Furtwangen</a:t>
            </a:r>
          </a:p>
          <a:p>
            <a:r>
              <a:rPr lang="de-DE" b="1" dirty="0"/>
              <a:t>Fakultät Digitale Medien</a:t>
            </a:r>
          </a:p>
        </p:txBody>
      </p:sp>
    </p:spTree>
    <p:extLst>
      <p:ext uri="{BB962C8B-B14F-4D97-AF65-F5344CB8AC3E}">
        <p14:creationId xmlns:p14="http://schemas.microsoft.com/office/powerpoint/2010/main" val="216600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2929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78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8862" y="1052670"/>
            <a:ext cx="11415928" cy="15311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292929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292929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292929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6884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6312030" y="1052670"/>
            <a:ext cx="5472760" cy="1546165"/>
          </a:xfrm>
          <a:prstGeom prst="rect">
            <a:avLst/>
          </a:prstGeom>
        </p:spPr>
        <p:txBody>
          <a:bodyPr wrap="square" tIns="108000" bIns="108000" anchor="t" anchorCtr="0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371912" y="1052671"/>
            <a:ext cx="5508058" cy="48246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92929"/>
                </a:solidFill>
              </a:defRPr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21672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07210" y="1052670"/>
            <a:ext cx="5472760" cy="1364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292929"/>
                </a:solidFill>
              </a:defRPr>
            </a:lvl1pPr>
            <a:lvl2pPr>
              <a:defRPr sz="2000">
                <a:solidFill>
                  <a:srgbClr val="292929"/>
                </a:solidFill>
              </a:defRPr>
            </a:lvl2pPr>
            <a:lvl3pPr>
              <a:defRPr sz="1800">
                <a:solidFill>
                  <a:srgbClr val="292929"/>
                </a:solidFill>
              </a:defRPr>
            </a:lvl3pPr>
            <a:lvl4pPr>
              <a:defRPr sz="1600">
                <a:solidFill>
                  <a:srgbClr val="292929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6312030" y="1052670"/>
            <a:ext cx="5472760" cy="48246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9292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hier Ihr gewünschtes Objekt ein</a:t>
            </a:r>
          </a:p>
        </p:txBody>
      </p:sp>
    </p:spTree>
    <p:extLst>
      <p:ext uri="{BB962C8B-B14F-4D97-AF65-F5344CB8AC3E}">
        <p14:creationId xmlns:p14="http://schemas.microsoft.com/office/powerpoint/2010/main" val="326487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371593" y="1052670"/>
            <a:ext cx="11413197" cy="475297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92929"/>
                </a:solidFill>
              </a:defRPr>
            </a:lvl1pPr>
            <a:lvl2pPr>
              <a:defRPr sz="1800">
                <a:solidFill>
                  <a:srgbClr val="292929"/>
                </a:solidFill>
              </a:defRPr>
            </a:lvl2pPr>
            <a:lvl3pPr>
              <a:defRPr sz="1600">
                <a:solidFill>
                  <a:srgbClr val="292929"/>
                </a:solidFill>
              </a:defRPr>
            </a:lvl3pPr>
            <a:lvl4pPr>
              <a:defRPr sz="1400">
                <a:solidFill>
                  <a:srgbClr val="292929"/>
                </a:solidFill>
              </a:defRPr>
            </a:lvl4pPr>
            <a:lvl5pPr>
              <a:defRPr sz="1400">
                <a:solidFill>
                  <a:srgbClr val="292929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78138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23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folie_fußzeile"/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382" y="6434286"/>
            <a:ext cx="12194381" cy="42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8862" y="176213"/>
            <a:ext cx="9327638" cy="443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196189" y="6445647"/>
            <a:ext cx="1656184" cy="404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</a:defRPr>
            </a:lvl1pPr>
          </a:lstStyle>
          <a:p>
            <a:fld id="{B2A270D6-16D9-3545-A4B3-7DC4494D58D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 bwMode="auto">
          <a:xfrm>
            <a:off x="368862" y="6453336"/>
            <a:ext cx="563245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anchor="ctr"/>
          <a:lstStyle>
            <a:lvl1pPr>
              <a:defRPr sz="1200" u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Furtwangen heute</a:t>
            </a:r>
          </a:p>
        </p:txBody>
      </p:sp>
      <p:pic>
        <p:nvPicPr>
          <p:cNvPr id="14" name="Picture 13" descr="C:\Users\Jan\Documents\Marketing HFU\Logo\Logo_HFU_rgb2.jp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9995" y="116540"/>
            <a:ext cx="1772835" cy="7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3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3" r:id="rId4"/>
    <p:sldLayoutId id="2147483654" r:id="rId5"/>
    <p:sldLayoutId id="2147483656" r:id="rId6"/>
    <p:sldLayoutId id="2147483652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92929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83B81A"/>
        </a:buClr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83B81A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35200" y="404580"/>
            <a:ext cx="9327638" cy="443039"/>
          </a:xfrm>
        </p:spPr>
        <p:txBody>
          <a:bodyPr>
            <a:normAutofit fontScale="90000"/>
          </a:bodyPr>
          <a:lstStyle/>
          <a:p>
            <a:r>
              <a:rPr lang="de-DE" dirty="0">
                <a:latin typeface="Arial Narrow" panose="020B0606020202030204" pitchFamily="34" charset="0"/>
              </a:rPr>
              <a:t>Wide Area Networks - WAN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3041" y="2564880"/>
            <a:ext cx="3416679" cy="3416679"/>
          </a:xfrm>
          <a:prstGeom prst="ellipse">
            <a:avLst/>
          </a:prstGeom>
        </p:spPr>
      </p:pic>
      <p:pic>
        <p:nvPicPr>
          <p:cNvPr id="14" name="Picture 13" descr="clai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563" y="2208099"/>
            <a:ext cx="3528490" cy="248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4380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266E7F-A54E-40BB-B800-2510270F7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A50D10-864C-4ADD-B547-64BCE50CB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4DAA7-56AC-4C70-B28C-25FD08FE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Koaxialkabel / Hybrid-Fiber-</a:t>
            </a:r>
            <a:r>
              <a:rPr lang="de-DE" dirty="0" err="1"/>
              <a:t>Coax</a:t>
            </a:r>
            <a:r>
              <a:rPr lang="de-DE" dirty="0"/>
              <a:t> Netze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4A1E4DF-BE2E-463D-B2B1-0B69BC4DE453}"/>
              </a:ext>
            </a:extLst>
          </p:cNvPr>
          <p:cNvSpPr txBox="1">
            <a:spLocks/>
          </p:cNvSpPr>
          <p:nvPr/>
        </p:nvSpPr>
        <p:spPr bwMode="auto">
          <a:xfrm>
            <a:off x="496050" y="1484730"/>
            <a:ext cx="4663819" cy="302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aseline="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1900"/>
              </a:lnSpc>
              <a:spcBef>
                <a:spcPts val="600"/>
              </a:spcBef>
              <a:defRPr/>
            </a:pPr>
            <a:r>
              <a:rPr lang="de-DE" sz="1400" kern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Spezieller Typ eines „Wellenleiters“ aus dielektrischem Material (PE oder Teflon) und zylindrischer Form</a:t>
            </a:r>
          </a:p>
          <a:p>
            <a:pPr>
              <a:lnSpc>
                <a:spcPts val="1900"/>
              </a:lnSpc>
              <a:spcBef>
                <a:spcPts val="600"/>
              </a:spcBef>
              <a:defRPr/>
            </a:pPr>
            <a:r>
              <a:rPr lang="de-DE" sz="1400" kern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Beförderung von Hochfrequenzsignalen</a:t>
            </a:r>
          </a:p>
          <a:p>
            <a:pPr>
              <a:lnSpc>
                <a:spcPts val="1900"/>
              </a:lnSpc>
              <a:spcBef>
                <a:spcPts val="600"/>
              </a:spcBef>
              <a:defRPr/>
            </a:pPr>
            <a:r>
              <a:rPr lang="de-DE" sz="1400" kern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Die Abschirmung verhindert, dass das Kabel als Antenne fungiert</a:t>
            </a:r>
          </a:p>
          <a:p>
            <a:pPr>
              <a:lnSpc>
                <a:spcPts val="1900"/>
              </a:lnSpc>
              <a:spcBef>
                <a:spcPts val="600"/>
              </a:spcBef>
              <a:defRPr/>
            </a:pPr>
            <a:r>
              <a:rPr lang="de-DE" sz="1400" kern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Kunststoffdielektrikum für konstanten Abstand und gleichmäßige Impedanz (50-75 Ohm)</a:t>
            </a:r>
          </a:p>
          <a:p>
            <a:pPr>
              <a:lnSpc>
                <a:spcPts val="1900"/>
              </a:lnSpc>
              <a:spcBef>
                <a:spcPts val="600"/>
              </a:spcBef>
              <a:defRPr/>
            </a:pPr>
            <a:r>
              <a:rPr lang="de-DE" sz="1400" kern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Ausbreitung im transversalen elektromagnetischen Modus (TEM)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Grafik 6" descr="2000px-Coaxial_cable_cutaway.svg.png">
            <a:extLst>
              <a:ext uri="{FF2B5EF4-FFF2-40B4-BE49-F238E27FC236}">
                <a16:creationId xmlns:a16="http://schemas.microsoft.com/office/drawing/2014/main" id="{2C88C1E7-8B81-4D78-8256-A0AEBB9D4B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7243" y="908650"/>
            <a:ext cx="2983189" cy="20882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CAAB8FF-FC17-45B5-AD2E-C2140AA8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04" y="3098234"/>
            <a:ext cx="2774054" cy="279824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24BDFF0-6AE5-4DFB-9943-4D8EBF67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70" y="4752323"/>
            <a:ext cx="1872260" cy="15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E1ED771-DC61-4F2A-90F1-B9C6ECDD3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6708" y="3726052"/>
            <a:ext cx="3096430" cy="997966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de-DE" sz="1400" dirty="0">
                <a:highlight>
                  <a:srgbClr val="FFFF00"/>
                </a:highlight>
              </a:rPr>
              <a:t>Beachten Sie auch die nun folgende Einblendung zu dem Aufbau des Koaxialkabels (ohne Folien, nur im Begleitvideo zu sehen</a:t>
            </a:r>
          </a:p>
        </p:txBody>
      </p:sp>
    </p:spTree>
    <p:extLst>
      <p:ext uri="{BB962C8B-B14F-4D97-AF65-F5344CB8AC3E}">
        <p14:creationId xmlns:p14="http://schemas.microsoft.com/office/powerpoint/2010/main" val="371042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266E7F-A54E-40BB-B800-2510270F7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A50D10-864C-4ADD-B547-64BCE50CB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4DAA7-56AC-4C70-B28C-25FD08FE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Architektur öffentlicher Netze: HFC-Netze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F1C17C4-E8AB-43D4-A4D8-0FFB550C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536" y="1124744"/>
            <a:ext cx="8402427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CEBF223-9C59-4BE4-8A1E-EFE678B69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9934" y="4632188"/>
            <a:ext cx="3672510" cy="1173142"/>
          </a:xfrm>
        </p:spPr>
        <p:txBody>
          <a:bodyPr/>
          <a:lstStyle/>
          <a:p>
            <a:r>
              <a:rPr lang="de-DE" sz="1600" dirty="0">
                <a:highlight>
                  <a:srgbClr val="FFFF00"/>
                </a:highlight>
              </a:rPr>
              <a:t>Bitte beachten Sie:</a:t>
            </a:r>
          </a:p>
          <a:p>
            <a:pPr>
              <a:lnSpc>
                <a:spcPts val="1900"/>
              </a:lnSpc>
            </a:pPr>
            <a:r>
              <a:rPr lang="de-DE" sz="1600" dirty="0">
                <a:highlight>
                  <a:srgbClr val="FFFF00"/>
                </a:highlight>
              </a:rPr>
              <a:t>Auf die Architektur wird in der Praktikumsübung „HFC-Netzperformance“ noch im Detail eingegangen </a:t>
            </a:r>
          </a:p>
        </p:txBody>
      </p:sp>
    </p:spTree>
    <p:extLst>
      <p:ext uri="{BB962C8B-B14F-4D97-AF65-F5344CB8AC3E}">
        <p14:creationId xmlns:p14="http://schemas.microsoft.com/office/powerpoint/2010/main" val="402969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266E7F-A54E-40BB-B800-2510270F7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A50D10-864C-4ADD-B547-64BCE50CB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4DAA7-56AC-4C70-B28C-25FD08FE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Aufbau und Übertragung bei optischen Glasfasern</a:t>
            </a:r>
          </a:p>
        </p:txBody>
      </p:sp>
      <p:pic>
        <p:nvPicPr>
          <p:cNvPr id="6" name="Grafik 5" descr="Laser_in_fibre.jpg">
            <a:extLst>
              <a:ext uri="{FF2B5EF4-FFF2-40B4-BE49-F238E27FC236}">
                <a16:creationId xmlns:a16="http://schemas.microsoft.com/office/drawing/2014/main" id="{8A885D46-0A57-4915-803A-89D314A178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6497" y="1196690"/>
            <a:ext cx="2215103" cy="1224136"/>
          </a:xfrm>
          <a:prstGeom prst="rect">
            <a:avLst/>
          </a:prstGeom>
        </p:spPr>
      </p:pic>
      <p:pic>
        <p:nvPicPr>
          <p:cNvPr id="7" name="Grafik 6" descr="2000px-Optical_fiber_types.svg.png">
            <a:extLst>
              <a:ext uri="{FF2B5EF4-FFF2-40B4-BE49-F238E27FC236}">
                <a16:creationId xmlns:a16="http://schemas.microsoft.com/office/drawing/2014/main" id="{E8FB4130-09EC-4E48-94CF-1A115599218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2521" y="2708858"/>
            <a:ext cx="4536504" cy="2474663"/>
          </a:xfrm>
          <a:prstGeom prst="rect">
            <a:avLst/>
          </a:prstGeom>
        </p:spPr>
      </p:pic>
      <p:pic>
        <p:nvPicPr>
          <p:cNvPr id="8" name="Grafik 7" descr="2000px-Singlemode_fibre_structure.svg.png">
            <a:extLst>
              <a:ext uri="{FF2B5EF4-FFF2-40B4-BE49-F238E27FC236}">
                <a16:creationId xmlns:a16="http://schemas.microsoft.com/office/drawing/2014/main" id="{E6A2740B-1BF5-4CCC-B05E-3CDF6F503CD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9320" y="2780910"/>
            <a:ext cx="1685193" cy="1520044"/>
          </a:xfrm>
          <a:prstGeom prst="rect">
            <a:avLst/>
          </a:prstGeom>
        </p:spPr>
      </p:pic>
      <p:pic>
        <p:nvPicPr>
          <p:cNvPr id="9" name="Grafik 8" descr="2000px-Optical-fibre.svg.png">
            <a:extLst>
              <a:ext uri="{FF2B5EF4-FFF2-40B4-BE49-F238E27FC236}">
                <a16:creationId xmlns:a16="http://schemas.microsoft.com/office/drawing/2014/main" id="{3D1DEBD5-369D-437D-9940-75B7AEB6488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2761" y="1052674"/>
            <a:ext cx="2592288" cy="120152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019E9E8-0266-406F-A380-345CF5EFACDE}"/>
              </a:ext>
            </a:extLst>
          </p:cNvPr>
          <p:cNvSpPr/>
          <p:nvPr/>
        </p:nvSpPr>
        <p:spPr>
          <a:xfrm>
            <a:off x="830153" y="4670485"/>
            <a:ext cx="3312368" cy="1147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/>
              <a:t>1. Core/Kern: 8 µm </a:t>
            </a:r>
            <a:r>
              <a:rPr lang="de-DE" sz="1600" dirty="0" err="1"/>
              <a:t>diameter</a:t>
            </a:r>
            <a:br>
              <a:rPr lang="de-DE" sz="1600" dirty="0"/>
            </a:br>
            <a:r>
              <a:rPr lang="de-DE" sz="1600" dirty="0"/>
              <a:t>2. </a:t>
            </a:r>
            <a:r>
              <a:rPr lang="de-DE" sz="1600" dirty="0" err="1"/>
              <a:t>Cladding</a:t>
            </a:r>
            <a:r>
              <a:rPr lang="de-DE" sz="1600" dirty="0"/>
              <a:t>: 125 µm </a:t>
            </a:r>
            <a:r>
              <a:rPr lang="de-DE" sz="1600" dirty="0" err="1"/>
              <a:t>dia</a:t>
            </a:r>
            <a:r>
              <a:rPr lang="de-DE" sz="1600" dirty="0"/>
              <a:t>.</a:t>
            </a:r>
            <a:br>
              <a:rPr lang="de-DE" sz="1600" dirty="0"/>
            </a:br>
            <a:r>
              <a:rPr lang="de-DE" sz="1600" dirty="0"/>
              <a:t>3. </a:t>
            </a:r>
            <a:r>
              <a:rPr lang="de-DE" sz="1600" dirty="0" err="1"/>
              <a:t>Buffer</a:t>
            </a:r>
            <a:r>
              <a:rPr lang="de-DE" sz="1600" dirty="0"/>
              <a:t>: 250 µm </a:t>
            </a:r>
            <a:r>
              <a:rPr lang="de-DE" sz="1600" dirty="0" err="1"/>
              <a:t>dia</a:t>
            </a:r>
            <a:r>
              <a:rPr lang="de-DE" sz="1600" dirty="0"/>
              <a:t>.</a:t>
            </a:r>
            <a:br>
              <a:rPr lang="de-DE" sz="1600" dirty="0"/>
            </a:br>
            <a:r>
              <a:rPr lang="de-DE" sz="1600" dirty="0"/>
              <a:t>4. </a:t>
            </a:r>
            <a:r>
              <a:rPr lang="de-DE" sz="1600" dirty="0" err="1"/>
              <a:t>Jacket</a:t>
            </a:r>
            <a:r>
              <a:rPr lang="de-DE" sz="1600" dirty="0"/>
              <a:t>: 400 µm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977081-2BB3-4FA2-AE51-955706FC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5" y="1203055"/>
            <a:ext cx="3023902" cy="12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6EE87E-0EC7-44F4-9473-EBEC44D96B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330" y="1700760"/>
            <a:ext cx="3225373" cy="241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9574A2E-29DB-48A6-8C8F-8D73A3EF9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A8992981-5D1B-4836-8061-C198D9E61CF4}"/>
              </a:ext>
            </a:extLst>
          </p:cNvPr>
          <p:cNvSpPr txBox="1">
            <a:spLocks/>
          </p:cNvSpPr>
          <p:nvPr/>
        </p:nvSpPr>
        <p:spPr>
          <a:xfrm>
            <a:off x="8837801" y="4580057"/>
            <a:ext cx="3096430" cy="9979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de-DE" sz="1400" dirty="0">
                <a:highlight>
                  <a:srgbClr val="FFFF00"/>
                </a:highlight>
              </a:rPr>
              <a:t>Beachten Sie auch die nun folgende Einblendung zu dem Aufbau des Lichtwellenleiters (ohne Folien, nur im Begleitvideo zu sehen</a:t>
            </a:r>
          </a:p>
        </p:txBody>
      </p:sp>
    </p:spTree>
    <p:extLst>
      <p:ext uri="{BB962C8B-B14F-4D97-AF65-F5344CB8AC3E}">
        <p14:creationId xmlns:p14="http://schemas.microsoft.com/office/powerpoint/2010/main" val="250622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B309AEE-3E37-4D9F-BA8E-A9B8A264B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6CBF2C-3345-4B27-AF79-271B5FF1B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3A9D7DD-6507-438C-8830-3A0BDA23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Funknetze</a:t>
            </a:r>
          </a:p>
        </p:txBody>
      </p:sp>
      <p:pic>
        <p:nvPicPr>
          <p:cNvPr id="2050" name="Picture 2" descr="Grafik">
            <a:extLst>
              <a:ext uri="{FF2B5EF4-FFF2-40B4-BE49-F238E27FC236}">
                <a16:creationId xmlns:a16="http://schemas.microsoft.com/office/drawing/2014/main" id="{7430024B-42DD-41E9-BE26-7DE1B76D8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41" y="1488741"/>
            <a:ext cx="3581997" cy="201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0C3B941-C2DE-4B47-9FAE-28DBB177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80" y="1570799"/>
            <a:ext cx="3454067" cy="201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ie funktioniert ein Mobilfunknetz? | Informationszentrum Mobilfunk">
            <a:extLst>
              <a:ext uri="{FF2B5EF4-FFF2-40B4-BE49-F238E27FC236}">
                <a16:creationId xmlns:a16="http://schemas.microsoft.com/office/drawing/2014/main" id="{BED6463C-D35E-40F2-9506-F4C021C1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2" y="4216081"/>
            <a:ext cx="2880400" cy="202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7089F93-9EE0-4B1E-A761-A11B93FB7E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220" y="1032645"/>
            <a:ext cx="1910608" cy="369332"/>
          </a:xfrm>
        </p:spPr>
        <p:txBody>
          <a:bodyPr/>
          <a:lstStyle/>
          <a:p>
            <a:r>
              <a:rPr lang="de-DE" sz="2000" b="1" dirty="0">
                <a:latin typeface="Verdana" panose="020B0604030504040204" pitchFamily="34" charset="0"/>
                <a:ea typeface="Verdana" panose="020B0604030504040204" pitchFamily="34" charset="0"/>
              </a:rPr>
              <a:t>Rundfunk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D82552-4B2C-4488-A125-F60ECDB58C28}"/>
              </a:ext>
            </a:extLst>
          </p:cNvPr>
          <p:cNvSpPr txBox="1"/>
          <p:nvPr/>
        </p:nvSpPr>
        <p:spPr>
          <a:xfrm>
            <a:off x="478741" y="3835828"/>
            <a:ext cx="164500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292929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292929"/>
                </a:solidFill>
              </a:defRPr>
            </a:lvl2pPr>
            <a:lvl3pPr marL="11430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3pPr>
            <a:lvl4pPr marL="16002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600" baseline="0">
                <a:solidFill>
                  <a:srgbClr val="292929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sz="2000" b="1" dirty="0"/>
              <a:t>Richtfunk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642154-8B6F-44B6-B6C0-CFA79FEDEC2F}"/>
              </a:ext>
            </a:extLst>
          </p:cNvPr>
          <p:cNvSpPr txBox="1"/>
          <p:nvPr/>
        </p:nvSpPr>
        <p:spPr>
          <a:xfrm>
            <a:off x="4530447" y="1032645"/>
            <a:ext cx="18919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292929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292929"/>
                </a:solidFill>
              </a:defRPr>
            </a:lvl2pPr>
            <a:lvl3pPr marL="11430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92929"/>
                </a:solidFill>
              </a:defRPr>
            </a:lvl3pPr>
            <a:lvl4pPr marL="16002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600" baseline="0">
                <a:solidFill>
                  <a:srgbClr val="292929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sz="2000" b="1" dirty="0"/>
              <a:t>Mobilfunk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88CA5B-678A-42AD-AA60-98DFC5168519}"/>
              </a:ext>
            </a:extLst>
          </p:cNvPr>
          <p:cNvSpPr txBox="1"/>
          <p:nvPr/>
        </p:nvSpPr>
        <p:spPr>
          <a:xfrm>
            <a:off x="478741" y="6255637"/>
            <a:ext cx="160172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" dirty="0">
                <a:latin typeface="Verdana" panose="020B0604030504040204" pitchFamily="34" charset="0"/>
                <a:ea typeface="Verdana" panose="020B0604030504040204" pitchFamily="34" charset="0"/>
              </a:rPr>
              <a:t>Quelle: Informationszentrum Mobilfunk e.V.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F80F1C-615D-4541-9DB8-C30D734BD20D}"/>
              </a:ext>
            </a:extLst>
          </p:cNvPr>
          <p:cNvSpPr txBox="1"/>
          <p:nvPr/>
        </p:nvSpPr>
        <p:spPr>
          <a:xfrm>
            <a:off x="389725" y="3487454"/>
            <a:ext cx="126348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" dirty="0">
                <a:latin typeface="Verdana" panose="020B0604030504040204" pitchFamily="34" charset="0"/>
                <a:ea typeface="Verdana" panose="020B0604030504040204" pitchFamily="34" charset="0"/>
              </a:rPr>
              <a:t>Quelle: Mitteldeutscher Rundfunk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378E771-AA6D-4F63-B362-9F305EFEF210}"/>
              </a:ext>
            </a:extLst>
          </p:cNvPr>
          <p:cNvSpPr txBox="1"/>
          <p:nvPr/>
        </p:nvSpPr>
        <p:spPr>
          <a:xfrm>
            <a:off x="4564660" y="3640017"/>
            <a:ext cx="383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Verdana" panose="020B0604030504040204" pitchFamily="34" charset="0"/>
                <a:ea typeface="Verdana" panose="020B0604030504040204" pitchFamily="34" charset="0"/>
              </a:rPr>
              <a:t>Quellen:</a:t>
            </a:r>
          </a:p>
          <a:p>
            <a:r>
              <a:rPr lang="de-DE" sz="600" dirty="0">
                <a:latin typeface="Verdana" panose="020B0604030504040204" pitchFamily="34" charset="0"/>
                <a:ea typeface="Verdana" panose="020B0604030504040204" pitchFamily="34" charset="0"/>
              </a:rPr>
              <a:t>Richtfunk in Österreich. Festschrift anlässlich der offiziellen Inbetriebnahme des österreichischen Richtfunknetzes, Wien 1959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5D373E-7F7F-4495-898E-A294BCDE9AEB}"/>
              </a:ext>
            </a:extLst>
          </p:cNvPr>
          <p:cNvSpPr txBox="1"/>
          <p:nvPr/>
        </p:nvSpPr>
        <p:spPr>
          <a:xfrm>
            <a:off x="4378775" y="4227387"/>
            <a:ext cx="7174143" cy="2225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de-DE" sz="1600" b="1" dirty="0"/>
              <a:t>Funknetze werden eingesetzt für… </a:t>
            </a:r>
            <a:endParaRPr lang="de-DE" sz="1600" dirty="0"/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die Überbrückung großer Distanzen (Richtfunk),</a:t>
            </a: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die mobile Datenübertragung (Mobilfunk),</a:t>
            </a: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der Behördenfunk (BOS, Bündelfunk),</a:t>
            </a: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die Verteilung von Funk- und Fernsehen (terrestrischer und satellitengestützter Rundfunk),</a:t>
            </a: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die Verteilung von Zeitsignalen,</a:t>
            </a: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die Verteilung von Satellitensignalen zur Positionsbestimmung (GNSS),</a:t>
            </a: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die Kommunikation zwischen Kleingeräten (Internet der Dinge).</a:t>
            </a:r>
          </a:p>
        </p:txBody>
      </p:sp>
    </p:spTree>
    <p:extLst>
      <p:ext uri="{BB962C8B-B14F-4D97-AF65-F5344CB8AC3E}">
        <p14:creationId xmlns:p14="http://schemas.microsoft.com/office/powerpoint/2010/main" val="178422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2" grpId="0"/>
      <p:bldP spid="9" grpId="0"/>
      <p:bldP spid="14" grpId="0"/>
      <p:bldP spid="15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266E7F-A54E-40BB-B800-2510270F7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A50D10-864C-4ADD-B547-64BCE50CB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B8C552-2D31-4DD6-A02E-17DD14FF83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7960" y="1658087"/>
            <a:ext cx="4290787" cy="4254563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de-DE" sz="1600" b="1" u="sng" dirty="0"/>
              <a:t>Anwendungen</a:t>
            </a:r>
            <a:r>
              <a:rPr lang="de-DE" sz="1600" b="1" dirty="0"/>
              <a:t>:</a:t>
            </a:r>
          </a:p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de-DE" sz="1600" b="1" dirty="0"/>
              <a:t>Traditionell</a:t>
            </a:r>
            <a:r>
              <a:rPr lang="de-DE" sz="1600" dirty="0"/>
              <a:t>: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Wettersatelliten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Radio und TV-Rundfunk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Militärsatelliten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Satelliten für Navigation und Verortung (e.g. GPS)</a:t>
            </a:r>
          </a:p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de-DE" sz="1600" b="1" dirty="0"/>
              <a:t>Telekommunikation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Globale </a:t>
            </a:r>
            <a:r>
              <a:rPr lang="de-DE" sz="1600" dirty="0" err="1"/>
              <a:t>Telefonieverbindungen</a:t>
            </a:r>
            <a:endParaRPr lang="de-DE" sz="1600" dirty="0"/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Backbone für globale Netze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Kommunikationsverbindungen in abgelegenen und unterentwickelten Regionen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Globale Mobilkommunikation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Ergänzung von Mobilfunksystemen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4DAA7-56AC-4C70-B28C-25FD08FE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Satellitenübertragung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577F55F-DCD5-479B-8F23-EE836B4F9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240" y="908650"/>
            <a:ext cx="3672510" cy="237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2E7BB4C-AAAE-4A69-8143-6E2C9A2B3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9378" y="3929392"/>
            <a:ext cx="4531417" cy="250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769DBF8-7774-4628-ABE2-B4CF02733F81}"/>
              </a:ext>
            </a:extLst>
          </p:cNvPr>
          <p:cNvSpPr txBox="1"/>
          <p:nvPr/>
        </p:nvSpPr>
        <p:spPr>
          <a:xfrm>
            <a:off x="653053" y="3674758"/>
            <a:ext cx="2880400" cy="1049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51535">
              <a:lnSpc>
                <a:spcPct val="115599"/>
              </a:lnSpc>
            </a:pPr>
            <a:r>
              <a:rPr lang="de-DE" sz="1200" dirty="0">
                <a:solidFill>
                  <a:srgbClr val="313131"/>
                </a:solidFill>
                <a:latin typeface="Verdana"/>
                <a:cs typeface="Verdana"/>
              </a:rPr>
              <a:t>LEO: 500-1.500 km</a:t>
            </a:r>
          </a:p>
          <a:p>
            <a:pPr marL="12700" marR="851535">
              <a:lnSpc>
                <a:spcPct val="115599"/>
              </a:lnSpc>
            </a:pPr>
            <a:r>
              <a:rPr lang="de-DE" sz="1200" dirty="0">
                <a:solidFill>
                  <a:srgbClr val="313131"/>
                </a:solidFill>
                <a:latin typeface="Verdana"/>
                <a:cs typeface="Verdana"/>
              </a:rPr>
              <a:t>MEO: 6.000-20.000 km</a:t>
            </a:r>
          </a:p>
          <a:p>
            <a:pPr marL="12700" marR="851535">
              <a:lnSpc>
                <a:spcPct val="115599"/>
              </a:lnSpc>
            </a:pPr>
            <a:r>
              <a:rPr lang="de-DE" sz="1200" dirty="0">
                <a:solidFill>
                  <a:srgbClr val="313131"/>
                </a:solidFill>
                <a:latin typeface="Verdana"/>
                <a:cs typeface="Verdana"/>
              </a:rPr>
              <a:t>GEO: ca. 36.000 km</a:t>
            </a:r>
          </a:p>
          <a:p>
            <a:pPr marL="12700" marR="851535">
              <a:lnSpc>
                <a:spcPct val="115599"/>
              </a:lnSpc>
            </a:pPr>
            <a:r>
              <a:rPr lang="de-DE" sz="1200" dirty="0">
                <a:solidFill>
                  <a:srgbClr val="313131"/>
                </a:solidFill>
                <a:latin typeface="Verdana"/>
                <a:cs typeface="Verdana"/>
              </a:rPr>
              <a:t>HEO: </a:t>
            </a:r>
            <a:r>
              <a:rPr lang="de-DE" sz="1200" dirty="0" err="1">
                <a:solidFill>
                  <a:srgbClr val="313131"/>
                </a:solidFill>
                <a:latin typeface="Verdana"/>
                <a:cs typeface="Verdana"/>
              </a:rPr>
              <a:t>Highly</a:t>
            </a:r>
            <a:r>
              <a:rPr lang="de-DE" sz="1200" dirty="0">
                <a:solidFill>
                  <a:srgbClr val="313131"/>
                </a:solidFill>
                <a:latin typeface="Verdana"/>
                <a:cs typeface="Verdana"/>
              </a:rPr>
              <a:t> </a:t>
            </a:r>
            <a:r>
              <a:rPr lang="de-DE" sz="1200" dirty="0" err="1">
                <a:solidFill>
                  <a:srgbClr val="313131"/>
                </a:solidFill>
                <a:latin typeface="Verdana"/>
                <a:cs typeface="Verdana"/>
              </a:rPr>
              <a:t>Ellipical</a:t>
            </a:r>
            <a:r>
              <a:rPr lang="de-DE" sz="1200" dirty="0">
                <a:solidFill>
                  <a:srgbClr val="313131"/>
                </a:solidFill>
                <a:latin typeface="Verdana"/>
                <a:cs typeface="Verdana"/>
              </a:rPr>
              <a:t> Orbits</a:t>
            </a:r>
          </a:p>
        </p:txBody>
      </p:sp>
    </p:spTree>
    <p:extLst>
      <p:ext uri="{BB962C8B-B14F-4D97-AF65-F5344CB8AC3E}">
        <p14:creationId xmlns:p14="http://schemas.microsoft.com/office/powerpoint/2010/main" val="145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266E7F-A54E-40BB-B800-2510270F7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A50D10-864C-4ADD-B547-64BCE50CB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4DAA7-56AC-4C70-B28C-25FD08FE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Geostationäre Satelliten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616EEF-53E9-4386-AB72-47BB6E664186}"/>
              </a:ext>
            </a:extLst>
          </p:cNvPr>
          <p:cNvSpPr txBox="1"/>
          <p:nvPr/>
        </p:nvSpPr>
        <p:spPr>
          <a:xfrm>
            <a:off x="446484" y="837093"/>
            <a:ext cx="7593785" cy="3454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Orbit in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35.786 km Entfernung 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zur Erdoberfläche, Verlauf in der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Äquatorebene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-&gt; Vollständige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Rotation innerhalb eines Tages 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Satellit rotiert synchron zur Erdoberfläche</a:t>
            </a:r>
          </a:p>
          <a:p>
            <a:pPr marL="285750" indent="-285750">
              <a:lnSpc>
                <a:spcPts val="19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Feste Antennenposition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keine Anpassungen notwendig</a:t>
            </a:r>
          </a:p>
          <a:p>
            <a:pPr marL="285750" indent="-285750">
              <a:lnSpc>
                <a:spcPts val="19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Satelliten haben üblicherweise einen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großen Footprint 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(bis zu 34% der Erdoberfläche!), daher ist eine Mehrfachnutzung von Frequenzen in der Regel nicht möglich</a:t>
            </a:r>
          </a:p>
          <a:p>
            <a:pPr marL="285750" indent="-285750">
              <a:lnSpc>
                <a:spcPts val="19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Hohe Sendeleistung 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ist zwingend erforderlich</a:t>
            </a:r>
          </a:p>
          <a:p>
            <a:pPr marL="285750" indent="-285750">
              <a:lnSpc>
                <a:spcPts val="19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Hohe Übertragungsverzögerung 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durch große Entfernung (500 – 1.000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ms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>
              <a:lnSpc>
                <a:spcPts val="19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-&gt; Geostationäre Satelliten sind für flächendeckende Versorgung von Mobiltelefonie und Datenübertragung nur sehr bedingt geeignet</a:t>
            </a:r>
          </a:p>
          <a:p>
            <a:pPr>
              <a:lnSpc>
                <a:spcPts val="19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-&gt; Vorwiegend Nutzung für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Rundfunk-Anwendungen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2BD19A3D-54A3-44B1-939E-C025C7A20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1413" y="5604070"/>
            <a:ext cx="4223740" cy="841577"/>
          </a:xfrm>
        </p:spPr>
        <p:txBody>
          <a:bodyPr/>
          <a:lstStyle/>
          <a:p>
            <a:pPr>
              <a:lnSpc>
                <a:spcPts val="1500"/>
              </a:lnSpc>
              <a:spcBef>
                <a:spcPts val="0"/>
              </a:spcBef>
            </a:pP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</a:rPr>
              <a:t>Grundfläche des ASTRA1-TV-Satellitensystems (stationäre Orbitalposition 19,2 '' Ost) mit minimalen parabolischen Antennendurchmessern und einem durchschnittlichen S / N-Verhältnis von&gt; 7 dB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332BEC5-7C1D-4A57-8F46-12886C1C1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2280" y="2676244"/>
            <a:ext cx="3409307" cy="292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94E508D-DE99-4440-B039-6F97B2EF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1281" y="4281606"/>
            <a:ext cx="3168440" cy="204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EAA281D-B02F-43AF-8192-C1E38DE12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17" y="4813493"/>
            <a:ext cx="1494686" cy="9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64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266E7F-A54E-40BB-B800-2510270F7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A50D10-864C-4ADD-B547-64BCE50CB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B8C552-2D31-4DD6-A02E-17DD14FF83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220" y="986495"/>
            <a:ext cx="7880846" cy="586892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de-DE" sz="1400" dirty="0"/>
              <a:t>Das </a:t>
            </a:r>
            <a:r>
              <a:rPr lang="de-DE" sz="1400" b="1" dirty="0"/>
              <a:t>Global </a:t>
            </a:r>
            <a:r>
              <a:rPr lang="de-DE" sz="1400" b="1" dirty="0" err="1"/>
              <a:t>Positioning</a:t>
            </a:r>
            <a:r>
              <a:rPr lang="de-DE" sz="1400" b="1" dirty="0"/>
              <a:t> System </a:t>
            </a:r>
            <a:r>
              <a:rPr lang="de-DE" sz="1400" dirty="0"/>
              <a:t>(GPS; deutsch Globales Positionsbestimmungssystem), offiziell NAVSTAR GPS, ist ein globales Navigationssatellitensystem zur Positionsbestimmung.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4DAA7-56AC-4C70-B28C-25FD08FE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GPS Satelliten und Umlaufbahnen</a:t>
            </a:r>
          </a:p>
        </p:txBody>
      </p:sp>
      <p:pic>
        <p:nvPicPr>
          <p:cNvPr id="6" name="Grafik 5" descr="ConstellationGPS.gif">
            <a:extLst>
              <a:ext uri="{FF2B5EF4-FFF2-40B4-BE49-F238E27FC236}">
                <a16:creationId xmlns:a16="http://schemas.microsoft.com/office/drawing/2014/main" id="{7693C538-466F-4B34-AB12-7D3D30A053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7750" y="2314001"/>
            <a:ext cx="3402378" cy="2721902"/>
          </a:xfrm>
          <a:prstGeom prst="rect">
            <a:avLst/>
          </a:prstGeom>
        </p:spPr>
      </p:pic>
      <p:pic>
        <p:nvPicPr>
          <p:cNvPr id="7" name="Grafik 6" descr="2000px-Orbits_around_earth_scale_diagram.svg.png">
            <a:extLst>
              <a:ext uri="{FF2B5EF4-FFF2-40B4-BE49-F238E27FC236}">
                <a16:creationId xmlns:a16="http://schemas.microsoft.com/office/drawing/2014/main" id="{025C8501-001D-4D47-B26C-C0A4EE2F2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310" y="2097977"/>
            <a:ext cx="2924944" cy="29249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3DF01B-9DA0-4BAB-BCD7-65DFEF8BE3B3}"/>
              </a:ext>
            </a:extLst>
          </p:cNvPr>
          <p:cNvSpPr txBox="1"/>
          <p:nvPr/>
        </p:nvSpPr>
        <p:spPr>
          <a:xfrm>
            <a:off x="335222" y="5266329"/>
            <a:ext cx="51845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Verschiedene maßstabsgetreue Erdumlaufbahnen; Cyan steht für eine niedrige Erdumlaufbahn, Gelb für eine mittlere Erdumlaufbahn, die schwarze gestrichelte Linie für eine geosynchrone Umlaufbahn, die grüne Strichpunktlinie für die Umlaufbahn von GPS-Satelliten (Global </a:t>
            </a:r>
            <a:r>
              <a:rPr lang="de-DE" sz="1400" dirty="0" err="1"/>
              <a:t>Positioning</a:t>
            </a:r>
            <a:r>
              <a:rPr lang="de-DE" sz="1400" dirty="0"/>
              <a:t> System)</a:t>
            </a:r>
            <a:endParaRPr lang="en-US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D69A66-9169-4E19-9084-E24A36C546D7}"/>
              </a:ext>
            </a:extLst>
          </p:cNvPr>
          <p:cNvSpPr txBox="1"/>
          <p:nvPr/>
        </p:nvSpPr>
        <p:spPr>
          <a:xfrm>
            <a:off x="5591930" y="5343500"/>
            <a:ext cx="2768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Bewegung der GPS-Satelliten um die Erde. Schwarze Punkte haben Kontakt zum blauen Bezugspunkt auf der Erdoberfläche.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381F677-538F-43F2-87E6-31F2AACC70C0}"/>
              </a:ext>
            </a:extLst>
          </p:cNvPr>
          <p:cNvCxnSpPr/>
          <p:nvPr/>
        </p:nvCxnSpPr>
        <p:spPr>
          <a:xfrm flipV="1">
            <a:off x="2639478" y="2386009"/>
            <a:ext cx="3816424" cy="216024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1">
            <a:extLst>
              <a:ext uri="{FF2B5EF4-FFF2-40B4-BE49-F238E27FC236}">
                <a16:creationId xmlns:a16="http://schemas.microsoft.com/office/drawing/2014/main" id="{8BF5C7F5-BBB2-437B-AF84-6F1BEEE28584}"/>
              </a:ext>
            </a:extLst>
          </p:cNvPr>
          <p:cNvCxnSpPr/>
          <p:nvPr/>
        </p:nvCxnSpPr>
        <p:spPr>
          <a:xfrm>
            <a:off x="2567470" y="4474241"/>
            <a:ext cx="3888432" cy="504056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7A3BDCA-16B8-4A24-BE82-0E84CB10A6FD}"/>
              </a:ext>
            </a:extLst>
          </p:cNvPr>
          <p:cNvSpPr txBox="1"/>
          <p:nvPr/>
        </p:nvSpPr>
        <p:spPr>
          <a:xfrm>
            <a:off x="8432198" y="2955865"/>
            <a:ext cx="368169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100"/>
              </a:lnSpc>
              <a:spcBef>
                <a:spcPts val="1000"/>
              </a:spcBef>
              <a:buClr>
                <a:srgbClr val="83B81A"/>
              </a:buClr>
            </a:pPr>
            <a:r>
              <a:rPr lang="de-DE" sz="1400" dirty="0">
                <a:solidFill>
                  <a:srgbClr val="292929"/>
                </a:solidFill>
              </a:rPr>
              <a:t>GPS basiert auf Satelliten, die mit codierten Radiosignalen ständig ihre </a:t>
            </a:r>
            <a:r>
              <a:rPr lang="de-DE" sz="1400" b="1" dirty="0">
                <a:solidFill>
                  <a:srgbClr val="292929"/>
                </a:solidFill>
              </a:rPr>
              <a:t>aktuelle Position </a:t>
            </a:r>
            <a:r>
              <a:rPr lang="de-DE" sz="1400" dirty="0">
                <a:solidFill>
                  <a:srgbClr val="292929"/>
                </a:solidFill>
              </a:rPr>
              <a:t>und die genaue Uhrzeit ausstrahlen. Aus den Signallaufzeiten können spezielle Empfänger ihre eigene Position und Geschwindigkeit berechnen. </a:t>
            </a:r>
            <a:r>
              <a:rPr lang="de-DE" sz="1400" b="1" dirty="0">
                <a:solidFill>
                  <a:srgbClr val="292929"/>
                </a:solidFill>
              </a:rPr>
              <a:t>Theoretisch reichen dazu die Signale von </a:t>
            </a:r>
            <a:r>
              <a:rPr lang="de-DE" sz="1400" b="1" u="sng" dirty="0">
                <a:solidFill>
                  <a:srgbClr val="292929"/>
                </a:solidFill>
              </a:rPr>
              <a:t>drei Satelliten </a:t>
            </a:r>
            <a:r>
              <a:rPr lang="de-DE" sz="1400" b="1" dirty="0">
                <a:solidFill>
                  <a:srgbClr val="292929"/>
                </a:solidFill>
              </a:rPr>
              <a:t>aus, </a:t>
            </a:r>
            <a:r>
              <a:rPr lang="de-DE" sz="1400" dirty="0">
                <a:solidFill>
                  <a:srgbClr val="292929"/>
                </a:solidFill>
              </a:rPr>
              <a:t>welche sich oberhalb ihres Abschaltwinkels befinden müssen, da daraus die genaue Position und Höhe bestimmt werden kann. In der Praxis haben GPS-Empfänger keine ausreichend genaue Uhr, um die Laufzeiten korrekt zu messen. </a:t>
            </a:r>
            <a:r>
              <a:rPr lang="de-DE" sz="1400" b="1" dirty="0">
                <a:solidFill>
                  <a:srgbClr val="292929"/>
                </a:solidFill>
              </a:rPr>
              <a:t>Deshalb wird das Signal eines </a:t>
            </a:r>
            <a:r>
              <a:rPr lang="de-DE" sz="1400" b="1" u="sng" dirty="0">
                <a:solidFill>
                  <a:srgbClr val="292929"/>
                </a:solidFill>
              </a:rPr>
              <a:t>vierten Satelliten </a:t>
            </a:r>
            <a:r>
              <a:rPr lang="de-DE" sz="1400" b="1" dirty="0">
                <a:solidFill>
                  <a:srgbClr val="292929"/>
                </a:solidFill>
              </a:rPr>
              <a:t>benötigt, </a:t>
            </a:r>
            <a:r>
              <a:rPr lang="de-DE" sz="1400" dirty="0">
                <a:solidFill>
                  <a:srgbClr val="292929"/>
                </a:solidFill>
              </a:rPr>
              <a:t>mit dem die genaue Zeit im Empfänger bestimmt werden kann. </a:t>
            </a:r>
          </a:p>
          <a:p>
            <a:pPr>
              <a:lnSpc>
                <a:spcPts val="21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73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8CAB78-C25A-4405-8CA2-EDC95C7C8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A3D44B-9579-4D72-A0CF-DA97EFEFC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C2CABB-C30A-42E7-8860-69EA69C9B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9970" y="2780910"/>
            <a:ext cx="4896680" cy="3026854"/>
          </a:xfrm>
        </p:spPr>
        <p:txBody>
          <a:bodyPr/>
          <a:lstStyle/>
          <a:p>
            <a:pPr>
              <a:lnSpc>
                <a:spcPts val="2100"/>
              </a:lnSpc>
              <a:spcBef>
                <a:spcPts val="600"/>
              </a:spcBef>
            </a:pPr>
            <a:r>
              <a:rPr lang="de-DE" sz="1400" b="1" spc="-5" dirty="0" err="1">
                <a:solidFill>
                  <a:srgbClr val="313131"/>
                </a:solidFill>
                <a:latin typeface="Verdana"/>
                <a:cs typeface="Verdana"/>
              </a:rPr>
              <a:t>BelWü</a:t>
            </a:r>
            <a:r>
              <a:rPr lang="de-DE" sz="1400" b="1" spc="-5" dirty="0">
                <a:solidFill>
                  <a:srgbClr val="313131"/>
                </a:solidFill>
                <a:latin typeface="Verdana"/>
                <a:cs typeface="Verdana"/>
              </a:rPr>
              <a:t> </a:t>
            </a:r>
            <a:r>
              <a:rPr lang="de-DE" sz="1400" spc="-5" dirty="0">
                <a:solidFill>
                  <a:srgbClr val="313131"/>
                </a:solidFill>
                <a:latin typeface="Verdana"/>
                <a:cs typeface="Verdana"/>
              </a:rPr>
              <a:t>steht für </a:t>
            </a:r>
            <a:r>
              <a:rPr lang="de-DE" sz="1400" b="1" spc="-5" dirty="0">
                <a:solidFill>
                  <a:srgbClr val="313131"/>
                </a:solidFill>
                <a:latin typeface="Verdana"/>
                <a:cs typeface="Verdana"/>
              </a:rPr>
              <a:t>Baden-Württembergs </a:t>
            </a:r>
            <a:r>
              <a:rPr lang="de-DE" sz="1400" b="1" spc="-5" dirty="0" err="1">
                <a:solidFill>
                  <a:srgbClr val="313131"/>
                </a:solidFill>
                <a:latin typeface="Verdana"/>
                <a:cs typeface="Verdana"/>
              </a:rPr>
              <a:t>extended</a:t>
            </a:r>
            <a:r>
              <a:rPr lang="de-DE" sz="1400" b="1" spc="-5" dirty="0">
                <a:solidFill>
                  <a:srgbClr val="313131"/>
                </a:solidFill>
                <a:latin typeface="Verdana"/>
                <a:cs typeface="Verdana"/>
              </a:rPr>
              <a:t> LAN </a:t>
            </a:r>
            <a:r>
              <a:rPr lang="de-DE" sz="1400" spc="-5" dirty="0">
                <a:solidFill>
                  <a:srgbClr val="313131"/>
                </a:solidFill>
                <a:latin typeface="Verdana"/>
                <a:cs typeface="Verdana"/>
              </a:rPr>
              <a:t>und ist das Netz der wissenschaftlichen Einrichtungen in Baden-Württemberg. Im Rahmen von </a:t>
            </a:r>
            <a:r>
              <a:rPr lang="de-DE" sz="1400" spc="-5" dirty="0" err="1">
                <a:solidFill>
                  <a:srgbClr val="313131"/>
                </a:solidFill>
                <a:latin typeface="Verdana"/>
                <a:cs typeface="Verdana"/>
              </a:rPr>
              <a:t>BelWue</a:t>
            </a:r>
            <a:r>
              <a:rPr lang="de-DE" sz="1400" spc="-5" dirty="0">
                <a:solidFill>
                  <a:srgbClr val="313131"/>
                </a:solidFill>
                <a:latin typeface="Verdana"/>
                <a:cs typeface="Verdana"/>
              </a:rPr>
              <a:t> werden insbesondere die neun </a:t>
            </a:r>
            <a:r>
              <a:rPr lang="de-DE" sz="1400" b="1" spc="-5" dirty="0">
                <a:solidFill>
                  <a:srgbClr val="313131"/>
                </a:solidFill>
                <a:latin typeface="Verdana"/>
                <a:cs typeface="Verdana"/>
              </a:rPr>
              <a:t>Landesuniversitäten</a:t>
            </a:r>
            <a:r>
              <a:rPr lang="de-DE" sz="1400" spc="-5" dirty="0">
                <a:solidFill>
                  <a:srgbClr val="313131"/>
                </a:solidFill>
                <a:latin typeface="Verdana"/>
                <a:cs typeface="Verdana"/>
              </a:rPr>
              <a:t>, über 25 </a:t>
            </a:r>
            <a:r>
              <a:rPr lang="de-DE" sz="1400" b="1" spc="-5" dirty="0">
                <a:solidFill>
                  <a:srgbClr val="313131"/>
                </a:solidFill>
                <a:latin typeface="Verdana"/>
                <a:cs typeface="Verdana"/>
              </a:rPr>
              <a:t>Fachhochschulen</a:t>
            </a:r>
            <a:r>
              <a:rPr lang="de-DE" sz="1400" spc="-5" dirty="0">
                <a:solidFill>
                  <a:srgbClr val="313131"/>
                </a:solidFill>
                <a:latin typeface="Verdana"/>
                <a:cs typeface="Verdana"/>
              </a:rPr>
              <a:t>, die acht Standorte der </a:t>
            </a:r>
            <a:r>
              <a:rPr lang="de-DE" sz="1400" b="1" spc="-5" dirty="0">
                <a:solidFill>
                  <a:srgbClr val="313131"/>
                </a:solidFill>
                <a:latin typeface="Verdana"/>
                <a:cs typeface="Verdana"/>
              </a:rPr>
              <a:t>DHBW</a:t>
            </a:r>
            <a:r>
              <a:rPr lang="de-DE" sz="1400" spc="-5" dirty="0">
                <a:solidFill>
                  <a:srgbClr val="313131"/>
                </a:solidFill>
                <a:latin typeface="Verdana"/>
                <a:cs typeface="Verdana"/>
              </a:rPr>
              <a:t> (die ehemaligen Berufsakademien und ihre Außenstellen) und andere wissenschaftliche Einrichtungen über schnelle Datenleitungen untereinander verbunden. Im Zuge der Digitalisierung werden auch zunehmend Schulen an das </a:t>
            </a:r>
            <a:r>
              <a:rPr lang="de-DE" sz="1400" spc="-5" dirty="0" err="1">
                <a:solidFill>
                  <a:srgbClr val="313131"/>
                </a:solidFill>
                <a:latin typeface="Verdana"/>
                <a:cs typeface="Verdana"/>
              </a:rPr>
              <a:t>BelWue</a:t>
            </a:r>
            <a:r>
              <a:rPr lang="de-DE" sz="1400" spc="-5" dirty="0">
                <a:solidFill>
                  <a:srgbClr val="313131"/>
                </a:solidFill>
                <a:latin typeface="Verdana"/>
                <a:cs typeface="Verdana"/>
              </a:rPr>
              <a:t> Netz angebunden.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F68AF7-65B0-46A9-B257-F3C7A00C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						Beispiel: </a:t>
            </a:r>
            <a:r>
              <a:rPr lang="de-DE" dirty="0" err="1"/>
              <a:t>BelWue</a:t>
            </a:r>
            <a:r>
              <a:rPr lang="de-DE" dirty="0"/>
              <a:t> - Netz</a:t>
            </a:r>
          </a:p>
        </p:txBody>
      </p:sp>
      <p:pic>
        <p:nvPicPr>
          <p:cNvPr id="6" name="Picture 2" descr="http://www.belwue.de/topology/GESAMT.png">
            <a:extLst>
              <a:ext uri="{FF2B5EF4-FFF2-40B4-BE49-F238E27FC236}">
                <a16:creationId xmlns:a16="http://schemas.microsoft.com/office/drawing/2014/main" id="{647F1015-7589-4E54-B8F8-90B269FE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015850" cy="685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407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35200" y="404580"/>
            <a:ext cx="9327638" cy="443039"/>
          </a:xfrm>
        </p:spPr>
        <p:txBody>
          <a:bodyPr>
            <a:normAutofit fontScale="90000"/>
          </a:bodyPr>
          <a:lstStyle/>
          <a:p>
            <a:r>
              <a:rPr lang="de-DE" dirty="0">
                <a:latin typeface="Arial Narrow" panose="020B0606020202030204" pitchFamily="34" charset="0"/>
              </a:rPr>
              <a:t>Wide Area Networks - WAN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3041" y="2564880"/>
            <a:ext cx="3416679" cy="3416679"/>
          </a:xfrm>
          <a:prstGeom prst="ellipse">
            <a:avLst/>
          </a:prstGeom>
        </p:spPr>
      </p:pic>
      <p:pic>
        <p:nvPicPr>
          <p:cNvPr id="14" name="Picture 13" descr="clai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563" y="2208099"/>
            <a:ext cx="3528490" cy="248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306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8CAB78-C25A-4405-8CA2-EDC95C7C8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A3D44B-9579-4D72-A0CF-DA97EFEFC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F68AF7-65B0-46A9-B257-F3C7A00C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Weltkarte des Internet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29B206E-544F-436B-8A39-7997A496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20" y="908650"/>
            <a:ext cx="6408890" cy="5408084"/>
          </a:xfrm>
          <a:prstGeom prst="rect">
            <a:avLst/>
          </a:prstGeom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A72115A2-88DB-4615-83F5-EF976E8B62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69511" y="3923782"/>
            <a:ext cx="4725647" cy="23503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highlight>
                  <a:srgbClr val="FFFF00"/>
                </a:highlight>
              </a:rPr>
              <a:t>Beachten Sie noch die weiterführenden Informationen auf der Weltkarte  unter dem Link auf der Linkliste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Der DE-CIX in Frankfurt hat die größte Verbindungskapazität weltweit, gefolgt von London, Amsterdam, und Paris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Europa hat mit </a:t>
            </a:r>
            <a:r>
              <a:rPr lang="de-DE" sz="1400" dirty="0" err="1"/>
              <a:t>ca</a:t>
            </a:r>
            <a:r>
              <a:rPr lang="de-DE" sz="1400" dirty="0"/>
              <a:t> 110.000 </a:t>
            </a:r>
            <a:r>
              <a:rPr lang="de-DE" sz="1400" dirty="0" err="1"/>
              <a:t>GBps</a:t>
            </a:r>
            <a:r>
              <a:rPr lang="de-DE" sz="1400" dirty="0"/>
              <a:t> den weltweit höchsten internationalen Datenverkehr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Dies hat sich seit dem Jahr 2010 grundlegend geändert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USA liegen mit der Präsenz an Webservern und dem damit verbundenen Verkehrsaufkommen weiterhin mit Abstand vorne</a:t>
            </a:r>
          </a:p>
        </p:txBody>
      </p:sp>
      <p:pic>
        <p:nvPicPr>
          <p:cNvPr id="11" name="Picture 4" descr="http://www.telegeography.com/product-info/map_traffic/images/global-traffic-map-large.png">
            <a:extLst>
              <a:ext uri="{FF2B5EF4-FFF2-40B4-BE49-F238E27FC236}">
                <a16:creationId xmlns:a16="http://schemas.microsoft.com/office/drawing/2014/main" id="{053D8F3B-CB40-4BED-821B-9DE9CE4F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50" y="908650"/>
            <a:ext cx="4075878" cy="293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EA97AAD0-8634-4EAA-842F-3A280B6BDF22}"/>
              </a:ext>
            </a:extLst>
          </p:cNvPr>
          <p:cNvSpPr txBox="1">
            <a:spLocks/>
          </p:cNvSpPr>
          <p:nvPr/>
        </p:nvSpPr>
        <p:spPr>
          <a:xfrm>
            <a:off x="7896250" y="593245"/>
            <a:ext cx="28804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Vergleich 2010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C35206-97B6-48F4-9697-9A189F4BD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400" y="1056005"/>
            <a:ext cx="2820994" cy="2788398"/>
          </a:xfrm>
          <a:prstGeom prst="rect">
            <a:avLst/>
          </a:prstGeom>
        </p:spPr>
      </p:pic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D4993FC-E530-4B84-BC8F-424B584365DA}"/>
              </a:ext>
            </a:extLst>
          </p:cNvPr>
          <p:cNvSpPr txBox="1">
            <a:spLocks/>
          </p:cNvSpPr>
          <p:nvPr/>
        </p:nvSpPr>
        <p:spPr>
          <a:xfrm>
            <a:off x="8976400" y="777661"/>
            <a:ext cx="28804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Datenverkehr Nutzer-Server</a:t>
            </a:r>
          </a:p>
        </p:txBody>
      </p:sp>
    </p:spTree>
    <p:extLst>
      <p:ext uri="{BB962C8B-B14F-4D97-AF65-F5344CB8AC3E}">
        <p14:creationId xmlns:p14="http://schemas.microsoft.com/office/powerpoint/2010/main" val="30713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8CAB78-C25A-4405-8CA2-EDC95C7C8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A3D44B-9579-4D72-A0CF-DA97EFEFC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C2CABB-C30A-42E7-8860-69EA69C9B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690" y="4077968"/>
            <a:ext cx="6147367" cy="2742033"/>
          </a:xfrm>
        </p:spPr>
        <p:txBody>
          <a:bodyPr/>
          <a:lstStyle/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MAN, RAN, WAN, GAN…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…erstrecken sich über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Regionen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…werden von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vielen Teilnehmern 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genutzt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…umfassen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zahlreiche Übertragungsleitungen 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und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Technologien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…nutzen eher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geringe Übertragungsraten 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je Nutzer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…arbeiten auf der Bitübertragungs- und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Sicherungsschicht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…bilden die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Grundlage für das Internet</a:t>
            </a:r>
          </a:p>
          <a:p>
            <a:pPr>
              <a:lnSpc>
                <a:spcPts val="1800"/>
              </a:lnSpc>
            </a:pP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F68AF7-65B0-46A9-B257-F3C7A00C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pc="-5" dirty="0"/>
              <a:t>Netz-Ausdehnung LAN, WAN und Zugangsnetze</a:t>
            </a:r>
            <a:endParaRPr lang="de-DE" dirty="0"/>
          </a:p>
        </p:txBody>
      </p:sp>
      <p:pic>
        <p:nvPicPr>
          <p:cNvPr id="6" name="Grafik 4" descr="WAN Definition Hottong.bmp">
            <a:extLst>
              <a:ext uri="{FF2B5EF4-FFF2-40B4-BE49-F238E27FC236}">
                <a16:creationId xmlns:a16="http://schemas.microsoft.com/office/drawing/2014/main" id="{30EB65A7-0A81-4EBD-9EA4-B7BC2B3448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862" y="988446"/>
            <a:ext cx="8605838" cy="304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20C3A8E3-0A71-4267-9C73-52EFB3E5CF55}"/>
              </a:ext>
            </a:extLst>
          </p:cNvPr>
          <p:cNvSpPr txBox="1">
            <a:spLocks/>
          </p:cNvSpPr>
          <p:nvPr/>
        </p:nvSpPr>
        <p:spPr>
          <a:xfrm>
            <a:off x="368862" y="3989027"/>
            <a:ext cx="6147367" cy="23824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PAN, WLAN, LAN…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…verbinden lokale Rechner in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enger räumlicher Umgebung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…mit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begrenzter Anzahl Teilnehmer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…nutzen meist eine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homogene, gemeinsame Infrastruktur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…nutzen eher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hohe Übertragungsraten 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je Nutzer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…arbeiten auf der Bitübertragungs- und 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Sicherungsschicht</a:t>
            </a:r>
          </a:p>
          <a:p>
            <a:pPr>
              <a:lnSpc>
                <a:spcPts val="1800"/>
              </a:lnSpc>
              <a:spcBef>
                <a:spcPts val="600"/>
              </a:spcBef>
              <a:tabLst>
                <a:tab pos="176213" algn="l"/>
              </a:tabLst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aggregieren den lokalen Datenverkehr 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für das Internet und         	nutzen einen gemeinsamen Zugang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7743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8CAB78-C25A-4405-8CA2-EDC95C7C8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A3D44B-9579-4D72-A0CF-DA97EFEFC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C2CABB-C30A-42E7-8860-69EA69C9B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862" y="792196"/>
            <a:ext cx="9111608" cy="2681247"/>
          </a:xfrm>
        </p:spPr>
        <p:txBody>
          <a:bodyPr/>
          <a:lstStyle/>
          <a:p>
            <a:r>
              <a:rPr lang="de-DE" sz="1400" b="1" dirty="0"/>
              <a:t>WANs – Wide Area Networks </a:t>
            </a:r>
            <a:r>
              <a:rPr lang="de-DE" sz="1400" dirty="0"/>
              <a:t>– Weitverkehrsnetze entstehen durch den Zusammenschluss mehrerer LANs zu einem Netzwerkverbund</a:t>
            </a:r>
          </a:p>
          <a:p>
            <a:r>
              <a:rPr lang="de-DE" sz="1400" dirty="0"/>
              <a:t>Anzahl der angeschlossenen Rechner bzw. LANs und räumliche Ausdehnung kann Erfordernissen angepasst werden</a:t>
            </a:r>
          </a:p>
          <a:p>
            <a:r>
              <a:rPr lang="de-DE" sz="1400" dirty="0"/>
              <a:t>Ziel der Kopplung in einem WAN ist Schaffung eines scheinbar einheitlichen Netzwerkes – </a:t>
            </a:r>
            <a:r>
              <a:rPr lang="de-DE" sz="1400" b="1" dirty="0"/>
              <a:t>virtuelles Netz </a:t>
            </a:r>
            <a:r>
              <a:rPr lang="de-DE" sz="1400" dirty="0"/>
              <a:t>oder </a:t>
            </a:r>
            <a:r>
              <a:rPr lang="de-DE" sz="1400" b="1" dirty="0"/>
              <a:t>Internets</a:t>
            </a:r>
            <a:r>
              <a:rPr lang="de-DE" sz="1400" dirty="0"/>
              <a:t> –, in dem alle Endsysteme der verschiedenen angeschlossenen LANs miteinander kommunizieren können</a:t>
            </a:r>
          </a:p>
          <a:p>
            <a:pPr algn="ctr"/>
            <a:r>
              <a:rPr lang="de-DE" sz="1400" b="1" dirty="0">
                <a:solidFill>
                  <a:srgbClr val="FF0000"/>
                </a:solidFill>
              </a:rPr>
              <a:t>-&gt; Internetworking, </a:t>
            </a:r>
            <a:r>
              <a:rPr lang="de-DE" sz="1400" b="1" dirty="0" err="1">
                <a:solidFill>
                  <a:srgbClr val="FF0000"/>
                </a:solidFill>
              </a:rPr>
              <a:t>InterConnected</a:t>
            </a:r>
            <a:r>
              <a:rPr lang="de-DE" sz="1400" b="1" dirty="0">
                <a:solidFill>
                  <a:srgbClr val="FF0000"/>
                </a:solidFill>
              </a:rPr>
              <a:t> Networks, Internet</a:t>
            </a:r>
          </a:p>
          <a:p>
            <a:r>
              <a:rPr lang="de-DE" sz="1400" b="1" dirty="0">
                <a:solidFill>
                  <a:schemeClr val="tx1"/>
                </a:solidFill>
              </a:rPr>
              <a:t>Paketvermittlung – Packet </a:t>
            </a:r>
            <a:r>
              <a:rPr lang="de-DE" sz="1400" b="1" dirty="0" err="1">
                <a:solidFill>
                  <a:schemeClr val="tx1"/>
                </a:solidFill>
              </a:rPr>
              <a:t>Switching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– Grundprinzip der Datenübertragung im WAN: </a:t>
            </a:r>
          </a:p>
          <a:p>
            <a:pPr marL="971550" lvl="1" indent="-285750">
              <a:buFont typeface="Symbol" panose="05050102010706020507" pitchFamily="18" charset="2"/>
              <a:buChar char="-"/>
            </a:pPr>
            <a:r>
              <a:rPr lang="de-DE" sz="1000" dirty="0">
                <a:solidFill>
                  <a:schemeClr val="tx1"/>
                </a:solidFill>
              </a:rPr>
              <a:t>zu übertragende Daten werden in einzelne Pakete zerlegt und unabhängig voneinander zugestellt (</a:t>
            </a:r>
            <a:r>
              <a:rPr lang="de-DE" sz="1000" dirty="0">
                <a:solidFill>
                  <a:schemeClr val="tx1"/>
                </a:solidFill>
                <a:highlight>
                  <a:srgbClr val="FFFF00"/>
                </a:highlight>
              </a:rPr>
              <a:t>Siehe Lernmodul Grundlagen</a:t>
            </a:r>
            <a:r>
              <a:rPr lang="de-DE" sz="1000" dirty="0">
                <a:solidFill>
                  <a:schemeClr val="tx1"/>
                </a:solidFill>
              </a:rPr>
              <a:t>)</a:t>
            </a:r>
          </a:p>
          <a:p>
            <a:r>
              <a:rPr lang="de-DE" sz="1400" dirty="0">
                <a:solidFill>
                  <a:schemeClr val="tx1"/>
                </a:solidFill>
              </a:rPr>
              <a:t>Zum Anschluss eines LANs an ein WAN wird dieses über ein Zwischensystem – </a:t>
            </a:r>
            <a:r>
              <a:rPr lang="de-DE" sz="1400" b="1" dirty="0">
                <a:solidFill>
                  <a:schemeClr val="tx1"/>
                </a:solidFill>
              </a:rPr>
              <a:t>Paketvermittler oder Router </a:t>
            </a:r>
            <a:r>
              <a:rPr lang="de-DE" sz="1400" dirty="0">
                <a:solidFill>
                  <a:schemeClr val="tx1"/>
                </a:solidFill>
              </a:rPr>
              <a:t>– mit dem WAN verbunden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F68AF7-65B0-46A9-B257-F3C7A00C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WAN - Weitverkehrsnetze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A1AFFDD-96F2-4AA5-91E5-5D58B732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13" y="3720152"/>
            <a:ext cx="5212313" cy="164937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285D9FF-7147-4077-A17A-3A3560515B44}"/>
              </a:ext>
            </a:extLst>
          </p:cNvPr>
          <p:cNvSpPr txBox="1"/>
          <p:nvPr/>
        </p:nvSpPr>
        <p:spPr>
          <a:xfrm>
            <a:off x="297880" y="3189058"/>
            <a:ext cx="7561050" cy="354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</a:pPr>
            <a:r>
              <a:rPr lang="de-DE" sz="1400" b="1" dirty="0">
                <a:solidFill>
                  <a:prstClr val="black"/>
                </a:solidFill>
              </a:rPr>
              <a:t>Adressierung im WAN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</a:pPr>
            <a:r>
              <a:rPr lang="de-DE" sz="1400" dirty="0">
                <a:solidFill>
                  <a:prstClr val="black"/>
                </a:solidFill>
              </a:rPr>
              <a:t>Wegen der großen Anzahl der angeschlossenen Rechner ist das </a:t>
            </a:r>
            <a:r>
              <a:rPr lang="de-DE" sz="1400" dirty="0" err="1">
                <a:solidFill>
                  <a:prstClr val="black"/>
                </a:solidFill>
              </a:rPr>
              <a:t>unadressierte</a:t>
            </a:r>
            <a:r>
              <a:rPr lang="de-DE" sz="1400" dirty="0">
                <a:solidFill>
                  <a:prstClr val="black"/>
                </a:solidFill>
              </a:rPr>
              <a:t> Senden von Informationen wie in einem LAN (Broadcasting) an alle Rechner kaum effizient. 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</a:rPr>
              <a:t>Deshalb werden Daten nur an die Empfänger gesendet. Dafür ist ein </a:t>
            </a:r>
            <a:br>
              <a:rPr lang="de-DE" sz="1400" dirty="0">
                <a:solidFill>
                  <a:prstClr val="black"/>
                </a:solidFill>
              </a:rPr>
            </a:br>
            <a:r>
              <a:rPr lang="de-DE" sz="1400" dirty="0">
                <a:solidFill>
                  <a:prstClr val="black"/>
                </a:solidFill>
              </a:rPr>
              <a:t>einheitliches Adressierungsschema notwendig. 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</a:rPr>
              <a:t>Außerdem muss es Zwischensysteme geben, die gesendete Datenpakete </a:t>
            </a:r>
            <a:br>
              <a:rPr lang="de-DE" sz="1400" dirty="0">
                <a:solidFill>
                  <a:prstClr val="black"/>
                </a:solidFill>
              </a:rPr>
            </a:br>
            <a:r>
              <a:rPr lang="de-DE" sz="1400" dirty="0">
                <a:solidFill>
                  <a:prstClr val="black"/>
                </a:solidFill>
              </a:rPr>
              <a:t>an die richtige Adresse weiterleiten. 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</a:rPr>
              <a:t>Solche Zwischensysteme sind Switches, Paketvermittler, Bridges und Router.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</a:pPr>
            <a:r>
              <a:rPr lang="de-DE" sz="1400" dirty="0">
                <a:solidFill>
                  <a:prstClr val="black"/>
                </a:solidFill>
              </a:rPr>
              <a:t>Damit Paketvermittler entscheiden können, über welchen Ausgang ein Paket weiterzuleiten ist, </a:t>
            </a:r>
            <a:br>
              <a:rPr lang="de-DE" sz="1400" dirty="0">
                <a:solidFill>
                  <a:prstClr val="black"/>
                </a:solidFill>
              </a:rPr>
            </a:br>
            <a:r>
              <a:rPr lang="de-DE" sz="1400" dirty="0">
                <a:solidFill>
                  <a:prstClr val="black"/>
                </a:solidFill>
              </a:rPr>
              <a:t>braucht jedes Endsystem eine eigene Adresse in einem einheitlichen Format In WANs werden hierarchische Adressierungsschemata verwendet:</a:t>
            </a:r>
          </a:p>
          <a:p>
            <a:pPr marL="971550" lvl="1" indent="-285750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Symbol" panose="05050102010706020507" pitchFamily="18" charset="2"/>
              <a:buChar char="-"/>
            </a:pPr>
            <a:r>
              <a:rPr lang="de-DE" sz="1000" b="1" dirty="0">
                <a:solidFill>
                  <a:prstClr val="black"/>
                </a:solidFill>
              </a:rPr>
              <a:t>Adress-Präfix</a:t>
            </a:r>
            <a:r>
              <a:rPr lang="de-DE" sz="1000" dirty="0">
                <a:solidFill>
                  <a:prstClr val="black"/>
                </a:solidFill>
              </a:rPr>
              <a:t> – Adresse des Netzwerks</a:t>
            </a:r>
          </a:p>
          <a:p>
            <a:pPr marL="971550" lvl="1" indent="-285750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Symbol" panose="05050102010706020507" pitchFamily="18" charset="2"/>
              <a:buChar char="-"/>
            </a:pPr>
            <a:r>
              <a:rPr lang="de-DE" sz="1000" b="1" dirty="0">
                <a:solidFill>
                  <a:prstClr val="black"/>
                </a:solidFill>
              </a:rPr>
              <a:t>Adress-Suffix</a:t>
            </a:r>
            <a:r>
              <a:rPr lang="de-DE" sz="1000" dirty="0">
                <a:solidFill>
                  <a:prstClr val="black"/>
                </a:solidFill>
              </a:rPr>
              <a:t> – Adresse des angeschlossenen Endsystems</a:t>
            </a:r>
          </a:p>
          <a:p>
            <a:endParaRPr lang="de-DE" dirty="0"/>
          </a:p>
        </p:txBody>
      </p:sp>
      <p:sp>
        <p:nvSpPr>
          <p:cNvPr id="13" name="Legende: Linie 12">
            <a:extLst>
              <a:ext uri="{FF2B5EF4-FFF2-40B4-BE49-F238E27FC236}">
                <a16:creationId xmlns:a16="http://schemas.microsoft.com/office/drawing/2014/main" id="{519BD2DC-3A40-446F-8D49-74A1A4D987AD}"/>
              </a:ext>
            </a:extLst>
          </p:cNvPr>
          <p:cNvSpPr/>
          <p:nvPr/>
        </p:nvSpPr>
        <p:spPr>
          <a:xfrm>
            <a:off x="9264440" y="5301260"/>
            <a:ext cx="864120" cy="504070"/>
          </a:xfrm>
          <a:prstGeom prst="borderCallout1">
            <a:avLst>
              <a:gd name="adj1" fmla="val -16523"/>
              <a:gd name="adj2" fmla="val 50088"/>
              <a:gd name="adj3" fmla="val -99137"/>
              <a:gd name="adj4" fmla="val 95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Adress- Präfix</a:t>
            </a:r>
          </a:p>
        </p:txBody>
      </p:sp>
      <p:sp>
        <p:nvSpPr>
          <p:cNvPr id="14" name="Legende: Linie 13">
            <a:extLst>
              <a:ext uri="{FF2B5EF4-FFF2-40B4-BE49-F238E27FC236}">
                <a16:creationId xmlns:a16="http://schemas.microsoft.com/office/drawing/2014/main" id="{197DE54F-9D30-4052-A624-7FB14EAA89C2}"/>
              </a:ext>
            </a:extLst>
          </p:cNvPr>
          <p:cNvSpPr/>
          <p:nvPr/>
        </p:nvSpPr>
        <p:spPr>
          <a:xfrm>
            <a:off x="10488610" y="5801587"/>
            <a:ext cx="864120" cy="504070"/>
          </a:xfrm>
          <a:prstGeom prst="borderCallout1">
            <a:avLst>
              <a:gd name="adj1" fmla="val -16523"/>
              <a:gd name="adj2" fmla="val 50088"/>
              <a:gd name="adj3" fmla="val -82131"/>
              <a:gd name="adj4" fmla="val 741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Adress- Suffix</a:t>
            </a:r>
          </a:p>
        </p:txBody>
      </p:sp>
    </p:spTree>
    <p:extLst>
      <p:ext uri="{BB962C8B-B14F-4D97-AF65-F5344CB8AC3E}">
        <p14:creationId xmlns:p14="http://schemas.microsoft.com/office/powerpoint/2010/main" val="391580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8CAB78-C25A-4405-8CA2-EDC95C7C8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A3D44B-9579-4D72-A0CF-DA97EFEFC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C2CABB-C30A-42E7-8860-69EA69C9B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004" y="978681"/>
            <a:ext cx="3952756" cy="3531223"/>
          </a:xfrm>
        </p:spPr>
        <p:txBody>
          <a:bodyPr/>
          <a:lstStyle/>
          <a:p>
            <a:r>
              <a:rPr lang="en-US" sz="1400" b="1" kern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Datagrammnetzwerke</a:t>
            </a:r>
            <a:r>
              <a:rPr lang="en-US" sz="1400" kern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 –</a:t>
            </a:r>
          </a:p>
          <a:p>
            <a:r>
              <a:rPr lang="en-US" sz="1400" kern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TCP/IP und Internet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FontTx/>
              <a:buChar char="•"/>
              <a:defRPr/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Kein Verbindungsaufbau auf der Netzwerkschicht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FontTx/>
              <a:buChar char="•"/>
              <a:defRPr/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Router halten keinen Zustand für Ende-zu-Ende-Verbindungen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FontTx/>
              <a:buChar char="–"/>
              <a:defRPr/>
            </a:pPr>
            <a:r>
              <a:rPr lang="de-DE" sz="1200" kern="0" dirty="0">
                <a:latin typeface="Verdana" panose="020B0604030504040204" pitchFamily="34" charset="0"/>
                <a:ea typeface="Verdana" panose="020B0604030504040204" pitchFamily="34" charset="0"/>
              </a:rPr>
              <a:t>Auf Netzwerkebene gibt es das Konzept einer “Verbindung” nicht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FontTx/>
              <a:buChar char="•"/>
              <a:defRPr/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Pakete werden unter Verwendung einer Zieladresse weitergeleitet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FontTx/>
              <a:buChar char="–"/>
              <a:defRPr/>
            </a:pPr>
            <a:r>
              <a:rPr lang="de-DE" sz="1200" kern="0" dirty="0">
                <a:latin typeface="Verdana" panose="020B0604030504040204" pitchFamily="34" charset="0"/>
                <a:ea typeface="Verdana" panose="020B0604030504040204" pitchFamily="34" charset="0"/>
              </a:rPr>
              <a:t>Pakete für dasselbe Sender-Empfänger-Paar können unterschiedliche Pfade nehmen</a:t>
            </a:r>
          </a:p>
          <a:p>
            <a:endParaRPr lang="en-US" sz="1400" kern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F68AF7-65B0-46A9-B257-F3C7A00C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Datagramme, virtuelle Netze, Festverbindungen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41923598-606E-43FE-99A9-60781527C2F4}"/>
              </a:ext>
            </a:extLst>
          </p:cNvPr>
          <p:cNvSpPr txBox="1">
            <a:spLocks/>
          </p:cNvSpPr>
          <p:nvPr/>
        </p:nvSpPr>
        <p:spPr>
          <a:xfrm>
            <a:off x="4367760" y="967348"/>
            <a:ext cx="3672510" cy="2324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B81A"/>
              </a:buClr>
              <a:buSzTx/>
              <a:buFont typeface="Arial" panose="020B0604020202020204" pitchFamily="34" charset="0"/>
              <a:buChar char="•"/>
              <a:tabLst/>
              <a:defRPr sz="1600" kern="1200" baseline="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3B81A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kern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Virtuelle</a:t>
            </a:r>
            <a:r>
              <a:rPr lang="en-US" sz="1400" b="1" kern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 </a:t>
            </a:r>
            <a:r>
              <a:rPr lang="en-US" sz="1400" b="1" kern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Leitungen</a:t>
            </a:r>
            <a:r>
              <a:rPr lang="en-US" sz="1400" b="1" kern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 </a:t>
            </a:r>
            <a:r>
              <a:rPr lang="en-US" sz="1400" kern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– </a:t>
            </a:r>
          </a:p>
          <a:p>
            <a:r>
              <a:rPr lang="en-US" sz="1400" kern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X.25, Frame Relay, ATM</a:t>
            </a:r>
          </a:p>
          <a:p>
            <a:pPr marL="342900" lvl="0" indent="-342900" eaLnBrk="0" fontAlgn="base" hangingPunct="0">
              <a:spcBef>
                <a:spcPts val="600"/>
              </a:spcBef>
              <a:spcAft>
                <a:spcPct val="0"/>
              </a:spcAft>
              <a:buClrTx/>
              <a:buFontTx/>
              <a:buChar char="•"/>
              <a:defRPr/>
            </a:pPr>
            <a:r>
              <a:rPr lang="en-US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Verwendet</a:t>
            </a:r>
            <a:r>
              <a:rPr lang="en-US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zum</a:t>
            </a:r>
            <a:r>
              <a:rPr lang="en-US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 Aufbau, </a:t>
            </a:r>
            <a:r>
              <a:rPr lang="en-US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Aufrechterhalten</a:t>
            </a:r>
            <a:r>
              <a:rPr lang="en-US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 und </a:t>
            </a:r>
            <a:r>
              <a:rPr lang="en-US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Abbau</a:t>
            </a:r>
            <a:r>
              <a:rPr lang="en-US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 von </a:t>
            </a:r>
            <a:r>
              <a:rPr lang="en-US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virtuellen</a:t>
            </a:r>
            <a:r>
              <a:rPr lang="en-US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Leitungen</a:t>
            </a:r>
            <a:endParaRPr lang="en-US" sz="1400" kern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ts val="600"/>
              </a:spcBef>
              <a:spcAft>
                <a:spcPct val="0"/>
              </a:spcAft>
              <a:buClrTx/>
              <a:buFontTx/>
              <a:buChar char="•"/>
              <a:defRPr/>
            </a:pPr>
            <a:r>
              <a:rPr lang="en-US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Verwendet</a:t>
            </a:r>
            <a:r>
              <a:rPr lang="en-US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 in ATM, Frame Relay und X.25</a:t>
            </a:r>
          </a:p>
          <a:p>
            <a:pPr marL="342900" lvl="0" indent="-342900" eaLnBrk="0" fontAlgn="base" hangingPunct="0">
              <a:spcBef>
                <a:spcPts val="600"/>
              </a:spcBef>
              <a:spcAft>
                <a:spcPct val="0"/>
              </a:spcAft>
              <a:buClrTx/>
              <a:buFontTx/>
              <a:buChar char="•"/>
              <a:defRPr/>
            </a:pPr>
            <a:r>
              <a:rPr lang="en-US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Nicht</a:t>
            </a:r>
            <a:r>
              <a:rPr lang="en-US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im</a:t>
            </a:r>
            <a:r>
              <a:rPr lang="en-US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 Internet!</a:t>
            </a:r>
          </a:p>
          <a:p>
            <a:endParaRPr lang="en-US" sz="1400" kern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 charset="0"/>
            </a:endParaRPr>
          </a:p>
        </p:txBody>
      </p:sp>
      <p:pic>
        <p:nvPicPr>
          <p:cNvPr id="7" name="Picture 199" descr="4-5">
            <a:extLst>
              <a:ext uri="{FF2B5EF4-FFF2-40B4-BE49-F238E27FC236}">
                <a16:creationId xmlns:a16="http://schemas.microsoft.com/office/drawing/2014/main" id="{C8ACE564-331F-49B9-8C02-860A597C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004" y="4869333"/>
            <a:ext cx="4035976" cy="154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31" descr="4-4">
            <a:extLst>
              <a:ext uri="{FF2B5EF4-FFF2-40B4-BE49-F238E27FC236}">
                <a16:creationId xmlns:a16="http://schemas.microsoft.com/office/drawing/2014/main" id="{D2D15CB4-F69F-4210-8806-0D57742BF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0347" y="3227566"/>
            <a:ext cx="3781930" cy="150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F60EED7-41C6-43DD-A410-CA0306F343CC}"/>
              </a:ext>
            </a:extLst>
          </p:cNvPr>
          <p:cNvSpPr txBox="1"/>
          <p:nvPr/>
        </p:nvSpPr>
        <p:spPr>
          <a:xfrm>
            <a:off x="8179864" y="1015739"/>
            <a:ext cx="3672509" cy="236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Festverbindung –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83B81A"/>
              </a:buClr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Add/Drop Multiplexer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Übertragung mehrerer Kanäle über eine Leitung: </a:t>
            </a:r>
            <a:b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Synchrones und asynchrones Zeitmultiplexverfahren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Add/Drop Verfahren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Für Globale Transitstrecken</a:t>
            </a:r>
          </a:p>
          <a:p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 descr="Datei:SDH-Synchronous optical networking Doppelring.JPG">
            <a:extLst>
              <a:ext uri="{FF2B5EF4-FFF2-40B4-BE49-F238E27FC236}">
                <a16:creationId xmlns:a16="http://schemas.microsoft.com/office/drawing/2014/main" id="{D1136C37-1D2F-47EE-994C-F1D670CD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323" y="3822451"/>
            <a:ext cx="3952756" cy="24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dergebnis für gepäckförderanlage">
            <a:extLst>
              <a:ext uri="{FF2B5EF4-FFF2-40B4-BE49-F238E27FC236}">
                <a16:creationId xmlns:a16="http://schemas.microsoft.com/office/drawing/2014/main" id="{5CA9702A-F14B-4B89-B28A-E0F6D8C79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129" y="4312047"/>
            <a:ext cx="743048" cy="5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ür gepäckförderanlage">
            <a:extLst>
              <a:ext uri="{FF2B5EF4-FFF2-40B4-BE49-F238E27FC236}">
                <a16:creationId xmlns:a16="http://schemas.microsoft.com/office/drawing/2014/main" id="{23EC1E10-DBC6-4A53-899E-154B4F7A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446" y="3227566"/>
            <a:ext cx="789459" cy="59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gebnis für Kreisverkehr">
            <a:extLst>
              <a:ext uri="{FF2B5EF4-FFF2-40B4-BE49-F238E27FC236}">
                <a16:creationId xmlns:a16="http://schemas.microsoft.com/office/drawing/2014/main" id="{764529A7-9C6B-438E-AF26-E3ACC1D5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094" y="4509904"/>
            <a:ext cx="1086811" cy="65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508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8CAB78-C25A-4405-8CA2-EDC95C7C8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A3D44B-9579-4D72-A0CF-DA97EFEFC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C2CABB-C30A-42E7-8860-69EA69C9B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428" y="4653170"/>
            <a:ext cx="11301143" cy="1770613"/>
          </a:xfrm>
        </p:spPr>
        <p:txBody>
          <a:bodyPr/>
          <a:lstStyle/>
          <a:p>
            <a:pPr>
              <a:lnSpc>
                <a:spcPts val="1700"/>
              </a:lnSpc>
              <a:spcBef>
                <a:spcPts val="600"/>
              </a:spcBef>
            </a:pPr>
            <a:r>
              <a:rPr lang="de-DE" sz="1400" b="1" dirty="0"/>
              <a:t>Die Tabelle zeigt die Varianten heutiger WAN-Technologien:</a:t>
            </a:r>
          </a:p>
          <a:p>
            <a:pPr marL="285750" indent="-285750">
              <a:lnSpc>
                <a:spcPts val="17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b="1" dirty="0"/>
              <a:t>Festverbindung</a:t>
            </a:r>
            <a:r>
              <a:rPr lang="de-DE" sz="1400" dirty="0"/>
              <a:t>: Vernetzung von Unternehmensstandorten, globale Vernetzung, regionale Backbones -&gt; Einsatz von </a:t>
            </a:r>
            <a:r>
              <a:rPr lang="de-DE" sz="1400" dirty="0" err="1"/>
              <a:t>Multiplexern</a:t>
            </a:r>
            <a:endParaRPr lang="de-DE" sz="1400" dirty="0"/>
          </a:p>
          <a:p>
            <a:pPr marL="285750" indent="-285750">
              <a:lnSpc>
                <a:spcPts val="17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b="1" dirty="0"/>
              <a:t>Leitungsvermittelt</a:t>
            </a:r>
            <a:r>
              <a:rPr lang="de-DE" sz="1400" dirty="0"/>
              <a:t>: klassische Telefonie Wählverbindungen, wird heute abgelöst durch Voice </a:t>
            </a:r>
            <a:r>
              <a:rPr lang="de-DE" sz="1400" dirty="0" err="1"/>
              <a:t>over</a:t>
            </a:r>
            <a:r>
              <a:rPr lang="de-DE" sz="1400" dirty="0"/>
              <a:t> IP (VoIP)</a:t>
            </a:r>
          </a:p>
          <a:p>
            <a:pPr marL="285750" indent="-285750">
              <a:lnSpc>
                <a:spcPts val="17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b="1" dirty="0"/>
              <a:t>Paketvermittelt</a:t>
            </a:r>
            <a:r>
              <a:rPr lang="de-DE" sz="1400" dirty="0"/>
              <a:t>: Verschiedene Arten der Paketnetze zum Austausch von Daten, Sonderfall: Datagrammnetze für das Internet (TCP/IP)</a:t>
            </a:r>
          </a:p>
          <a:p>
            <a:pPr marL="285750" indent="-285750">
              <a:lnSpc>
                <a:spcPts val="17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b="1" dirty="0"/>
              <a:t>Zellbasierte</a:t>
            </a:r>
            <a:r>
              <a:rPr lang="de-DE" sz="1400" dirty="0"/>
              <a:t>: Dienste integrierte Paketnetze im Zugangs und </a:t>
            </a:r>
            <a:r>
              <a:rPr lang="de-DE" sz="1400" dirty="0" err="1"/>
              <a:t>Backbonebereich</a:t>
            </a:r>
            <a:endParaRPr lang="de-DE" sz="1400" dirty="0"/>
          </a:p>
          <a:p>
            <a:pPr marL="285750" indent="-285750">
              <a:lnSpc>
                <a:spcPts val="17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b="1" dirty="0"/>
              <a:t>Drahtlos</a:t>
            </a:r>
            <a:r>
              <a:rPr lang="de-DE" sz="1400" dirty="0"/>
              <a:t>: Schwerpunkt Richtfunk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F68AF7-65B0-46A9-B257-F3C7A00C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WAN – Technologien im Vergleich</a:t>
            </a:r>
          </a:p>
        </p:txBody>
      </p:sp>
      <p:graphicFrame>
        <p:nvGraphicFramePr>
          <p:cNvPr id="6" name="Inhaltsplatzhalter 4">
            <a:extLst>
              <a:ext uri="{FF2B5EF4-FFF2-40B4-BE49-F238E27FC236}">
                <a16:creationId xmlns:a16="http://schemas.microsoft.com/office/drawing/2014/main" id="{D5108605-A79F-4AA0-9A39-B9046E54F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289575"/>
              </p:ext>
            </p:extLst>
          </p:nvPr>
        </p:nvGraphicFramePr>
        <p:xfrm>
          <a:off x="551230" y="980660"/>
          <a:ext cx="7633062" cy="3568274"/>
        </p:xfrm>
        <a:graphic>
          <a:graphicData uri="http://schemas.openxmlformats.org/drawingml/2006/table">
            <a:tbl>
              <a:tblPr firstRow="1" bandRow="1"/>
              <a:tblGrid>
                <a:gridCol w="1272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2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2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977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WAN Technologien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Festverbindung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Leitungs- vermittelt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Paketvermittelt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Zellbasiert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Drahtlos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3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Anwendung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Standleitung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Telefonie, Wähl-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verbindungen</a:t>
                      </a:r>
                      <a:endParaRPr lang="de-DE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Multipoint VPNs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Integrierte Netze (Sprache/Daten/Video),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Richtfunk- strecken bis 10km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3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Technologien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Modem, ISDN (PRA), DSL, PDH, SDH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POTS,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 ISDN (BA)</a:t>
                      </a:r>
                      <a:endParaRPr lang="de-DE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Frame Relay, X.25, IP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ATM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WiMAX</a:t>
                      </a:r>
                      <a:endParaRPr lang="de-DE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3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Protokolle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PPP, HDLC, SLIP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PPP, HDLC, SLIP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LAPB (X.25)</a:t>
                      </a:r>
                      <a:br>
                        <a:rPr lang="de-DE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RFC1490 (FR)</a:t>
                      </a:r>
                    </a:p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IP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ATM Forum</a:t>
                      </a:r>
                    </a:p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I.121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IEEE 802.11x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3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Geschwindigkeit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2Mb/s bis 40Gb/s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9,6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kb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/s bis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 128kb/s</a:t>
                      </a:r>
                      <a:endParaRPr lang="de-DE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9,6-64kb/s (X.25)</a:t>
                      </a:r>
                    </a:p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64kb7s-34Mb/s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 (FR)</a:t>
                      </a:r>
                      <a:endParaRPr lang="de-DE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64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kb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/s – 10Gb/s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2 Mb/s – 10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Gb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/s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77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endParaRPr lang="de-DE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endParaRPr lang="de-DE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RMG Book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95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8CAB78-C25A-4405-8CA2-EDC95C7C8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A3D44B-9579-4D72-A0CF-DA97EFEFC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F68AF7-65B0-46A9-B257-F3C7A00C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Übertragungsmedien und Weitverkehrsnetze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0A0EA9-0285-4790-BBB1-1318F4F4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1362278"/>
            <a:ext cx="6183678" cy="18558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631C1B2-93F4-4B07-8512-FF80F8F27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2" y="3218106"/>
            <a:ext cx="6034534" cy="1316888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2C804FB-CC38-4EE0-9B09-D28B0CBD1CCD}"/>
              </a:ext>
            </a:extLst>
          </p:cNvPr>
          <p:cNvGrpSpPr/>
          <p:nvPr/>
        </p:nvGrpSpPr>
        <p:grpSpPr>
          <a:xfrm>
            <a:off x="767260" y="4654381"/>
            <a:ext cx="4968690" cy="1656230"/>
            <a:chOff x="623240" y="3173100"/>
            <a:chExt cx="3812554" cy="104793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76BE5F0-CB5C-4695-80E6-247472CE9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153" y="3173100"/>
              <a:ext cx="3742641" cy="1047939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9649ED6-813F-4736-B646-1636E08B6B4A}"/>
                </a:ext>
              </a:extLst>
            </p:cNvPr>
            <p:cNvSpPr/>
            <p:nvPr/>
          </p:nvSpPr>
          <p:spPr>
            <a:xfrm>
              <a:off x="623240" y="4149100"/>
              <a:ext cx="864120" cy="71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3D2A553F-4F20-4C5D-AEE5-22C926C81A60}"/>
              </a:ext>
            </a:extLst>
          </p:cNvPr>
          <p:cNvSpPr txBox="1"/>
          <p:nvPr/>
        </p:nvSpPr>
        <p:spPr>
          <a:xfrm>
            <a:off x="6636047" y="826551"/>
            <a:ext cx="218521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2"/>
              </a:buClr>
            </a:pPr>
            <a:r>
              <a:rPr lang="de-DE" sz="1400" b="1" dirty="0"/>
              <a:t>Beispiele für </a:t>
            </a:r>
            <a:br>
              <a:rPr lang="de-DE" sz="1400" b="1" dirty="0"/>
            </a:br>
            <a:r>
              <a:rPr lang="de-DE" sz="1400" b="1" dirty="0"/>
              <a:t>Weitverkehrsnetze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>
              <a:buClr>
                <a:schemeClr val="bg2"/>
              </a:buClr>
            </a:pPr>
            <a:r>
              <a:rPr lang="de-DE" sz="1400" b="1" dirty="0"/>
              <a:t>Kabel</a:t>
            </a:r>
            <a:r>
              <a:rPr lang="de-DE" sz="1400" dirty="0"/>
              <a:t>: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Seekabel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Telefon/</a:t>
            </a:r>
            <a:r>
              <a:rPr lang="de-DE" sz="1400" dirty="0" err="1"/>
              <a:t>xDSL</a:t>
            </a:r>
            <a:r>
              <a:rPr lang="de-DE" sz="1400" dirty="0"/>
              <a:t> Netz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Hybrid-Fiber-</a:t>
            </a:r>
            <a:r>
              <a:rPr lang="de-DE" sz="1400" dirty="0" err="1"/>
              <a:t>Coax</a:t>
            </a:r>
            <a:r>
              <a:rPr lang="de-DE" sz="1400" dirty="0"/>
              <a:t> (HFC) </a:t>
            </a:r>
            <a:br>
              <a:rPr lang="de-DE" sz="1400" dirty="0"/>
            </a:br>
            <a:r>
              <a:rPr lang="de-DE" sz="1400" dirty="0"/>
              <a:t>Netz (DVB-C)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Glasfaser Backbone (IXC)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Glasfaser-Zugangsnetze </a:t>
            </a:r>
            <a:br>
              <a:rPr lang="de-DE" sz="1400" dirty="0"/>
            </a:br>
            <a:r>
              <a:rPr lang="de-DE" sz="1400" dirty="0"/>
              <a:t>(FTTB/FTTH)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D49ADC-31EA-4477-B215-449A2F7CAAD5}"/>
              </a:ext>
            </a:extLst>
          </p:cNvPr>
          <p:cNvSpPr txBox="1"/>
          <p:nvPr/>
        </p:nvSpPr>
        <p:spPr>
          <a:xfrm>
            <a:off x="6645344" y="3449896"/>
            <a:ext cx="21435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2"/>
              </a:buClr>
            </a:pPr>
            <a:r>
              <a:rPr lang="de-DE" sz="1400" b="1" dirty="0"/>
              <a:t>Funk</a:t>
            </a:r>
            <a:r>
              <a:rPr lang="de-DE" sz="1400" dirty="0"/>
              <a:t>: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Rundfunknetze (DVB-T)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Richtfunknetze Backbone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Mobilfunknetze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443CD75-DFCC-470F-A2E1-B4DF456BD95B}"/>
              </a:ext>
            </a:extLst>
          </p:cNvPr>
          <p:cNvSpPr txBox="1"/>
          <p:nvPr/>
        </p:nvSpPr>
        <p:spPr>
          <a:xfrm>
            <a:off x="6702595" y="4904325"/>
            <a:ext cx="1732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2"/>
              </a:buClr>
            </a:pPr>
            <a:r>
              <a:rPr lang="de-DE" sz="1400" b="1" dirty="0"/>
              <a:t>Satellit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Rundfunk (DVB-S)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Telekommunikation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96473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266E7F-A54E-40BB-B800-2510270F7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A50D10-864C-4ADD-B547-64BCE50CB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B8C552-2D31-4DD6-A02E-17DD14FF83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6708" y="3726052"/>
            <a:ext cx="3096430" cy="767133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de-DE" sz="1400" dirty="0">
                <a:highlight>
                  <a:srgbClr val="FFFF00"/>
                </a:highlight>
              </a:rPr>
              <a:t>Beachten Sie auch die nun folgende Einblendung zu den Kabeltypen (ohne Folien, nur im Begleitvideo zu sehen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4DAA7-56AC-4C70-B28C-25FD08FE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Zweidrahtleitung oder Kupfer-Doppelader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39041C7-D756-402A-8FDF-4E7F2EBA2478}"/>
              </a:ext>
            </a:extLst>
          </p:cNvPr>
          <p:cNvSpPr txBox="1">
            <a:spLocks/>
          </p:cNvSpPr>
          <p:nvPr/>
        </p:nvSpPr>
        <p:spPr bwMode="auto">
          <a:xfrm>
            <a:off x="452042" y="823859"/>
            <a:ext cx="4535737" cy="220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2000"/>
              </a:lnSpc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Verdrillung von 2 Adern zur </a:t>
            </a:r>
          </a:p>
          <a:p>
            <a:pPr lvl="1">
              <a:lnSpc>
                <a:spcPts val="2000"/>
              </a:lnSpc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Abschirmung</a:t>
            </a:r>
          </a:p>
          <a:p>
            <a:pPr lvl="1">
              <a:lnSpc>
                <a:spcPts val="2000"/>
              </a:lnSpc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Minimierung des Cross-Talks</a:t>
            </a:r>
          </a:p>
          <a:p>
            <a:pPr>
              <a:lnSpc>
                <a:spcPts val="2000"/>
              </a:lnSpc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STP/UTP: </a:t>
            </a:r>
            <a:r>
              <a:rPr lang="de-DE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Shielded</a:t>
            </a: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Unshielded</a:t>
            </a: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 Twisted Pair</a:t>
            </a:r>
          </a:p>
          <a:p>
            <a:pPr>
              <a:lnSpc>
                <a:spcPts val="2000"/>
              </a:lnSpc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FTP: </a:t>
            </a:r>
            <a:r>
              <a:rPr lang="de-DE" sz="1400" kern="0" dirty="0" err="1">
                <a:latin typeface="Verdana" panose="020B0604030504040204" pitchFamily="34" charset="0"/>
                <a:ea typeface="Verdana" panose="020B0604030504040204" pitchFamily="34" charset="0"/>
              </a:rPr>
              <a:t>Foiled</a:t>
            </a: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 Twisted Pair</a:t>
            </a:r>
          </a:p>
          <a:p>
            <a:pPr>
              <a:lnSpc>
                <a:spcPts val="2000"/>
              </a:lnSpc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2- und 4- adrig</a:t>
            </a:r>
          </a:p>
          <a:p>
            <a:pPr>
              <a:lnSpc>
                <a:spcPts val="2000"/>
              </a:lnSpc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0,4-0,6 mm Durchmesser</a:t>
            </a:r>
          </a:p>
          <a:p>
            <a:pPr>
              <a:lnSpc>
                <a:spcPts val="2000"/>
              </a:lnSpc>
            </a:pPr>
            <a:r>
              <a:rPr lang="de-DE" sz="1400" kern="0" dirty="0">
                <a:latin typeface="Verdana" panose="020B0604030504040204" pitchFamily="34" charset="0"/>
                <a:ea typeface="Verdana" panose="020B0604030504040204" pitchFamily="34" charset="0"/>
              </a:rPr>
              <a:t>Telefonkabel: Bündel mit 4 Doppeladern</a:t>
            </a:r>
          </a:p>
        </p:txBody>
      </p:sp>
      <p:pic>
        <p:nvPicPr>
          <p:cNvPr id="7" name="Grafik 6" descr="Kupferkabel Jöcker Bild 3_5.jpg">
            <a:extLst>
              <a:ext uri="{FF2B5EF4-FFF2-40B4-BE49-F238E27FC236}">
                <a16:creationId xmlns:a16="http://schemas.microsoft.com/office/drawing/2014/main" id="{9DF6C2B8-4EDB-4023-9E62-DEB8B0565F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20" y="1284286"/>
            <a:ext cx="2034546" cy="1154260"/>
          </a:xfrm>
          <a:prstGeom prst="rect">
            <a:avLst/>
          </a:prstGeom>
        </p:spPr>
      </p:pic>
      <p:pic>
        <p:nvPicPr>
          <p:cNvPr id="8" name="Grafik 7" descr="2000px-UTP-Kabel.svg.png">
            <a:extLst>
              <a:ext uri="{FF2B5EF4-FFF2-40B4-BE49-F238E27FC236}">
                <a16:creationId xmlns:a16="http://schemas.microsoft.com/office/drawing/2014/main" id="{54E4C4F9-5E99-4522-B796-43D581B25A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327" y="4236174"/>
            <a:ext cx="2411760" cy="17979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83C2D10-0CEC-49EB-828B-EBB275B8A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29" y="3932891"/>
            <a:ext cx="2118783" cy="25717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BB0B8B9-172E-4942-9555-F8091BA34864}"/>
              </a:ext>
            </a:extLst>
          </p:cNvPr>
          <p:cNvSpPr txBox="1"/>
          <p:nvPr/>
        </p:nvSpPr>
        <p:spPr>
          <a:xfrm>
            <a:off x="5367449" y="2565353"/>
            <a:ext cx="2339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Verdrillte Zweidrahtleitung </a:t>
            </a:r>
            <a:br>
              <a:rPr lang="de-DE" sz="1600" b="1" dirty="0"/>
            </a:br>
            <a:r>
              <a:rPr lang="de-DE" sz="1600" b="1" dirty="0"/>
              <a:t>oder Sternvierer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1CF6D3-1352-486C-B4F7-E0098384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11" y="5163712"/>
            <a:ext cx="1377460" cy="10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6836CD-475D-4241-918F-9D99900AF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630" y="4236555"/>
            <a:ext cx="2411761" cy="179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DCB6A8-72C7-4E2B-AB7D-3AC83FD82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50841" y="4166173"/>
            <a:ext cx="2284440" cy="5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4B06FC-709C-425D-973D-25B483E52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9077" y="921610"/>
            <a:ext cx="3863516" cy="253303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479162D-B07F-49D3-B214-DD4FB7CC743D}"/>
              </a:ext>
            </a:extLst>
          </p:cNvPr>
          <p:cNvSpPr txBox="1"/>
          <p:nvPr/>
        </p:nvSpPr>
        <p:spPr>
          <a:xfrm>
            <a:off x="5950886" y="3858396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Standard Ethernet Kabel (Cat 5)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7696F12-A79A-4925-9470-0636D831546F}"/>
              </a:ext>
            </a:extLst>
          </p:cNvPr>
          <p:cNvSpPr txBox="1"/>
          <p:nvPr/>
        </p:nvSpPr>
        <p:spPr>
          <a:xfrm>
            <a:off x="5950886" y="4875014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 Ethernet Kabel (ab Cat 6))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4F495F-D691-447D-95A1-3BAAA3850DE3}"/>
              </a:ext>
            </a:extLst>
          </p:cNvPr>
          <p:cNvSpPr txBox="1"/>
          <p:nvPr/>
        </p:nvSpPr>
        <p:spPr>
          <a:xfrm>
            <a:off x="1055300" y="3614683"/>
            <a:ext cx="1009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Telefonkabel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A1DCF08-F133-4537-B118-0091B0CB2CD1}"/>
              </a:ext>
            </a:extLst>
          </p:cNvPr>
          <p:cNvSpPr/>
          <p:nvPr/>
        </p:nvSpPr>
        <p:spPr>
          <a:xfrm>
            <a:off x="368862" y="3614683"/>
            <a:ext cx="2955273" cy="2576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465624E-C9F6-444E-9F0E-2A1E2483E5DB}"/>
              </a:ext>
            </a:extLst>
          </p:cNvPr>
          <p:cNvSpPr/>
          <p:nvPr/>
        </p:nvSpPr>
        <p:spPr>
          <a:xfrm>
            <a:off x="3323392" y="3614683"/>
            <a:ext cx="5142883" cy="2576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11" grpId="0"/>
      <p:bldP spid="13" grpId="0"/>
      <p:bldP spid="17" grpId="0"/>
      <p:bldP spid="18" grpId="0"/>
      <p:bldP spid="14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CEC37ED-897F-4636-942B-40D2EB90C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Furtwangen heute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88AEB34-AC87-41C1-A7D9-77A0F0D78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270D6-16D9-3545-A4B3-7DC4494D58D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2FC88A-79A1-4851-B4F3-191E6EA083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9934" y="4632188"/>
            <a:ext cx="3672510" cy="1173142"/>
          </a:xfrm>
        </p:spPr>
        <p:txBody>
          <a:bodyPr/>
          <a:lstStyle/>
          <a:p>
            <a:r>
              <a:rPr lang="de-DE" sz="1600" dirty="0">
                <a:highlight>
                  <a:srgbClr val="FFFF00"/>
                </a:highlight>
              </a:rPr>
              <a:t>Bitte beachten Sie:</a:t>
            </a:r>
          </a:p>
          <a:p>
            <a:pPr>
              <a:lnSpc>
                <a:spcPts val="1900"/>
              </a:lnSpc>
            </a:pPr>
            <a:r>
              <a:rPr lang="de-DE" sz="1600" dirty="0">
                <a:highlight>
                  <a:srgbClr val="FFFF00"/>
                </a:highlight>
              </a:rPr>
              <a:t>Auf die Architektur wird in der Praktikumsübung „xDSL-Technologien“ noch im Detail eingegangen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8EC8762-DDF9-413E-B557-80EE088E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Architektur öffentlicher Netze: Kupfer-Doppelader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E9267B-CBE0-431A-966D-E87DB01DC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0" y="1628750"/>
            <a:ext cx="7804412" cy="417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90248"/>
      </p:ext>
    </p:extLst>
  </p:cSld>
  <p:clrMapOvr>
    <a:masterClrMapping/>
  </p:clrMapOvr>
</p:sld>
</file>

<file path=ppt/theme/theme1.xml><?xml version="1.0" encoding="utf-8"?>
<a:theme xmlns:a="http://schemas.openxmlformats.org/drawingml/2006/main" name="HFU">
  <a:themeElements>
    <a:clrScheme name="Hochschule Furtwangen">
      <a:dk1>
        <a:sysClr val="windowText" lastClr="000000"/>
      </a:dk1>
      <a:lt1>
        <a:sysClr val="window" lastClr="FFFFFF"/>
      </a:lt1>
      <a:dk2>
        <a:srgbClr val="00844D"/>
      </a:dk2>
      <a:lt2>
        <a:srgbClr val="83B81A"/>
      </a:lt2>
      <a:accent1>
        <a:srgbClr val="83B81A"/>
      </a:accent1>
      <a:accent2>
        <a:srgbClr val="00844D"/>
      </a:accent2>
      <a:accent3>
        <a:srgbClr val="707173"/>
      </a:accent3>
      <a:accent4>
        <a:srgbClr val="83B81A"/>
      </a:accent4>
      <a:accent5>
        <a:srgbClr val="00844D"/>
      </a:accent5>
      <a:accent6>
        <a:srgbClr val="707173"/>
      </a:accent6>
      <a:hlink>
        <a:srgbClr val="83B81A"/>
      </a:hlink>
      <a:folHlink>
        <a:srgbClr val="707173"/>
      </a:folHlink>
    </a:clrScheme>
    <a:fontScheme name="HFU">
      <a:majorFont>
        <a:latin typeface="Univers LT Std 55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1657</Words>
  <Application>Microsoft Office PowerPoint</Application>
  <PresentationFormat>Breitbild</PresentationFormat>
  <Paragraphs>229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Arial Narrow</vt:lpstr>
      <vt:lpstr>Calibri</vt:lpstr>
      <vt:lpstr>RMG Book</vt:lpstr>
      <vt:lpstr>Symbol</vt:lpstr>
      <vt:lpstr>Verdana</vt:lpstr>
      <vt:lpstr>HFU</vt:lpstr>
      <vt:lpstr>Wide Area Networks - WAN</vt:lpstr>
      <vt:lpstr>Weltkarte des Internet</vt:lpstr>
      <vt:lpstr>Netz-Ausdehnung LAN, WAN und Zugangsnetze</vt:lpstr>
      <vt:lpstr>WAN - Weitverkehrsnetze</vt:lpstr>
      <vt:lpstr>Datagramme, virtuelle Netze, Festverbindungen</vt:lpstr>
      <vt:lpstr>WAN – Technologien im Vergleich</vt:lpstr>
      <vt:lpstr>Übertragungsmedien und Weitverkehrsnetze</vt:lpstr>
      <vt:lpstr>Zweidrahtleitung oder Kupfer-Doppelader</vt:lpstr>
      <vt:lpstr>Architektur öffentlicher Netze: Kupfer-Doppelader</vt:lpstr>
      <vt:lpstr>Koaxialkabel / Hybrid-Fiber-Coax Netze</vt:lpstr>
      <vt:lpstr>Architektur öffentlicher Netze: HFC-Netze</vt:lpstr>
      <vt:lpstr>Aufbau und Übertragung bei optischen Glasfasern</vt:lpstr>
      <vt:lpstr>Funknetze</vt:lpstr>
      <vt:lpstr>Satellitenübertragung</vt:lpstr>
      <vt:lpstr>Geostationäre Satelliten</vt:lpstr>
      <vt:lpstr>GPS Satelliten und Umlaufbahnen</vt:lpstr>
      <vt:lpstr>      Beispiel: BelWue - Netz</vt:lpstr>
      <vt:lpstr>Wide Area Networks - WAN</vt:lpstr>
    </vt:vector>
  </TitlesOfParts>
  <Manager>Edmund Kintzinger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Hochschule Furtwangen</dc:title>
  <dc:creator>kin(at)hs-furtwangen.de</dc:creator>
  <cp:keywords>PPT-Vorlage</cp:keywords>
  <cp:lastModifiedBy>Juergen Anders</cp:lastModifiedBy>
  <cp:revision>242</cp:revision>
  <dcterms:created xsi:type="dcterms:W3CDTF">2015-10-13T10:29:52Z</dcterms:created>
  <dcterms:modified xsi:type="dcterms:W3CDTF">2020-05-24T14:38:03Z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